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9" r:id="rId3"/>
    <p:sldId id="257" r:id="rId4"/>
    <p:sldId id="271" r:id="rId5"/>
    <p:sldId id="272" r:id="rId6"/>
    <p:sldId id="258" r:id="rId7"/>
    <p:sldId id="259" r:id="rId8"/>
    <p:sldId id="260" r:id="rId9"/>
    <p:sldId id="261" r:id="rId10"/>
    <p:sldId id="262" r:id="rId11"/>
    <p:sldId id="277" r:id="rId12"/>
    <p:sldId id="264" r:id="rId13"/>
    <p:sldId id="263" r:id="rId14"/>
    <p:sldId id="276" r:id="rId15"/>
    <p:sldId id="274" r:id="rId16"/>
    <p:sldId id="273" r:id="rId17"/>
    <p:sldId id="265" r:id="rId18"/>
    <p:sldId id="266" r:id="rId19"/>
    <p:sldId id="270" r:id="rId20"/>
    <p:sldId id="280" r:id="rId21"/>
    <p:sldId id="281" r:id="rId22"/>
    <p:sldId id="282" r:id="rId23"/>
    <p:sldId id="283" r:id="rId24"/>
    <p:sldId id="275" r:id="rId25"/>
    <p:sldId id="27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30" autoAdjust="0"/>
  </p:normalViewPr>
  <p:slideViewPr>
    <p:cSldViewPr snapToGrid="0">
      <p:cViewPr varScale="1">
        <p:scale>
          <a:sx n="63" d="100"/>
          <a:sy n="63" d="100"/>
        </p:scale>
        <p:origin x="7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fr-FR"/>
              <a:t>Modifiez le style du titre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dirty="0"/>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F25518A9-B687-4302-9395-2322403C6656}" type="datetimeFigureOut">
              <a:rPr lang="en-US" dirty="0"/>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1A99A684-0CB7-41E9-A4DF-5D1C2CA5BF6F}" type="datetimeFigureOut">
              <a:rPr lang="en-US" dirty="0"/>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FEDD7C35-9E19-4518-A4B2-3B09CD8CC756}" type="datetimeFigureOut">
              <a:rPr lang="en-US" dirty="0"/>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26196DA8-8897-4DDF-BFB6-5D83863C837A}" type="datetimeFigureOut">
              <a:rPr lang="en-US" dirty="0"/>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fr-FR"/>
              <a:t>Modifiez le style du titre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DCBBA708-C5F0-412D-90E2-1919F0D196AE}" type="datetimeFigureOut">
              <a:rPr lang="en-US" dirty="0"/>
              <a:t>6/2/2018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fr-FR"/>
              <a:t>Modifiez le style du titre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3" name="Date Placeholder 2"/>
          <p:cNvSpPr>
            <a:spLocks noGrp="1"/>
          </p:cNvSpPr>
          <p:nvPr>
            <p:ph type="dt" sz="half" idx="10"/>
          </p:nvPr>
        </p:nvSpPr>
        <p:spPr/>
        <p:txBody>
          <a:bodyPr/>
          <a:lstStyle/>
          <a:p>
            <a:fld id="{A9C8F8FA-EF43-4642-9368-3F4E33039BD9}" type="datetimeFigureOut">
              <a:rPr lang="en-US" dirty="0"/>
              <a:t>6/2/2018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dirty="0"/>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dirty="0"/>
              <a:t>6/2/2018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dirty="0"/>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fr-FR"/>
              <a:t>Modifiez le style du titre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EB9C5D3-0140-4E75-8D7F-C0623D06DFD7}" type="datetimeFigureOut">
              <a:rPr lang="en-US" dirty="0"/>
              <a:t>6/2/2018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dirty="0"/>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fr-FR"/>
              <a:t>Modifiez le style du titre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80322" y="3030008"/>
            <a:ext cx="4698355" cy="29061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5594123" y="3030008"/>
            <a:ext cx="4700059" cy="29061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dirty="0"/>
              <a:t>6/2/2018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dirty="0"/>
              <a:t>6/2/2018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t>6/2/2018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3AE0757-B101-4811-9189-10EB2F458E2D}" type="datetimeFigureOut">
              <a:rPr lang="en-US" dirty="0"/>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fr-FR"/>
              <a:t>Modifiez le style du titre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7EBDC078-589F-40E3-816C-EE21D62B5BBA}" type="datetimeFigureOut">
              <a:rPr lang="en-US" dirty="0"/>
              <a:t>6/2/2018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dirty="0"/>
              <a:t>6/2/2018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hyperlink" Target="http://www.sagajeunesse.ca/" TargetMode="External"/><Relationship Id="rId4" Type="http://schemas.openxmlformats.org/officeDocument/2006/relationships/hyperlink" Target="mailto:direction@sagajeunesse.ca"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p:txBody>
          <a:bodyPr/>
          <a:lstStyle/>
          <a:p>
            <a:r>
              <a:rPr lang="fr-CA" dirty="0"/>
              <a:t>Rapport annuel</a:t>
            </a:r>
          </a:p>
        </p:txBody>
      </p:sp>
      <p:sp>
        <p:nvSpPr>
          <p:cNvPr id="3" name="Sous-titre 2"/>
          <p:cNvSpPr>
            <a:spLocks noGrp="1"/>
          </p:cNvSpPr>
          <p:nvPr>
            <p:ph type="subTitle" idx="1"/>
            <p:custDataLst>
              <p:tags r:id="rId2"/>
            </p:custDataLst>
          </p:nvPr>
        </p:nvSpPr>
        <p:spPr>
          <a:xfrm>
            <a:off x="807024" y="4674594"/>
            <a:ext cx="8144134" cy="1117687"/>
          </a:xfrm>
        </p:spPr>
        <p:txBody>
          <a:bodyPr>
            <a:normAutofit fontScale="85000" lnSpcReduction="20000"/>
          </a:bodyPr>
          <a:lstStyle/>
          <a:p>
            <a:r>
              <a:rPr lang="fr-CA" sz="6600" dirty="0"/>
              <a:t>2016-2017</a:t>
            </a:r>
          </a:p>
          <a:p>
            <a:r>
              <a:rPr lang="fr-CA" sz="2500" dirty="0"/>
              <a:t>le 15 juin 2017</a:t>
            </a:r>
          </a:p>
        </p:txBody>
      </p:sp>
      <p:pic>
        <p:nvPicPr>
          <p:cNvPr id="4" name="Image 3"/>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807024" y="201166"/>
            <a:ext cx="3657607" cy="2112268"/>
          </a:xfrm>
          <a:prstGeom prst="rect">
            <a:avLst/>
          </a:prstGeom>
        </p:spPr>
      </p:pic>
    </p:spTree>
    <p:extLst>
      <p:ext uri="{BB962C8B-B14F-4D97-AF65-F5344CB8AC3E}">
        <p14:creationId xmlns:p14="http://schemas.microsoft.com/office/powerpoint/2010/main" val="2150562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Nos activités</a:t>
            </a:r>
          </a:p>
        </p:txBody>
      </p:sp>
      <p:sp>
        <p:nvSpPr>
          <p:cNvPr id="3" name="Espace réservé du contenu 2"/>
          <p:cNvSpPr>
            <a:spLocks noGrp="1"/>
          </p:cNvSpPr>
          <p:nvPr>
            <p:ph idx="1"/>
            <p:custDataLst>
              <p:tags r:id="rId2"/>
            </p:custDataLst>
          </p:nvPr>
        </p:nvSpPr>
        <p:spPr/>
        <p:txBody>
          <a:bodyPr>
            <a:normAutofit/>
          </a:bodyPr>
          <a:lstStyle/>
          <a:p>
            <a:r>
              <a:rPr lang="fr-CA" sz="4400" dirty="0"/>
              <a:t>Animation de parc (été 2016)</a:t>
            </a:r>
          </a:p>
          <a:p>
            <a:r>
              <a:rPr lang="fr-CA" sz="4400" dirty="0"/>
              <a:t>Club d’aide aux devoirs : Devoirs en folie</a:t>
            </a:r>
          </a:p>
          <a:p>
            <a:r>
              <a:rPr lang="fr-CA" sz="4400" dirty="0"/>
              <a:t>Maison de jeunes</a:t>
            </a:r>
          </a:p>
          <a:p>
            <a:endParaRPr lang="fr-CA" sz="4400" dirty="0"/>
          </a:p>
        </p:txBody>
      </p:sp>
    </p:spTree>
    <p:extLst>
      <p:ext uri="{BB962C8B-B14F-4D97-AF65-F5344CB8AC3E}">
        <p14:creationId xmlns:p14="http://schemas.microsoft.com/office/powerpoint/2010/main" val="2772750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Animation de parc</a:t>
            </a:r>
          </a:p>
        </p:txBody>
      </p:sp>
      <p:sp>
        <p:nvSpPr>
          <p:cNvPr id="3" name="Espace réservé du contenu 2"/>
          <p:cNvSpPr>
            <a:spLocks noGrp="1"/>
          </p:cNvSpPr>
          <p:nvPr>
            <p:ph idx="1"/>
          </p:nvPr>
        </p:nvSpPr>
        <p:spPr/>
        <p:txBody>
          <a:bodyPr/>
          <a:lstStyle/>
          <a:p>
            <a:r>
              <a:rPr lang="fr-CA" dirty="0"/>
              <a:t>Du 30 juin au 27 </a:t>
            </a:r>
            <a:r>
              <a:rPr lang="fr-CA" dirty="0" smtClean="0"/>
              <a:t>août </a:t>
            </a:r>
            <a:r>
              <a:rPr lang="fr-CA" dirty="0"/>
              <a:t>2016</a:t>
            </a:r>
          </a:p>
          <a:p>
            <a:r>
              <a:rPr lang="fr-CA" dirty="0"/>
              <a:t>2 animateurs : Jean Phillipe Bérubé (quitté le 8 </a:t>
            </a:r>
            <a:r>
              <a:rPr lang="fr-CA" dirty="0" smtClean="0"/>
              <a:t>août</a:t>
            </a:r>
            <a:r>
              <a:rPr lang="fr-CA" dirty="0"/>
              <a:t>) remplacé par Marie Claude Thériault</a:t>
            </a:r>
          </a:p>
          <a:p>
            <a:r>
              <a:rPr lang="fr-CA" dirty="0"/>
              <a:t>101 présences jeunes pour l’été 2016</a:t>
            </a:r>
          </a:p>
          <a:p>
            <a:r>
              <a:rPr lang="fr-CA" dirty="0"/>
              <a:t>Visite et animation des parcs autour des 2 maisons de jeunes, skate, soccer, basket, prévention toxicomanie…</a:t>
            </a:r>
          </a:p>
          <a:p>
            <a:pPr marL="0" indent="0">
              <a:buNone/>
            </a:pPr>
            <a:endParaRPr lang="fr-CA" dirty="0"/>
          </a:p>
          <a:p>
            <a:endParaRPr lang="fr-CA" dirty="0"/>
          </a:p>
        </p:txBody>
      </p:sp>
    </p:spTree>
    <p:extLst>
      <p:ext uri="{BB962C8B-B14F-4D97-AF65-F5344CB8AC3E}">
        <p14:creationId xmlns:p14="http://schemas.microsoft.com/office/powerpoint/2010/main" val="3928963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L’aide aux devoirs </a:t>
            </a:r>
          </a:p>
        </p:txBody>
      </p:sp>
      <p:sp>
        <p:nvSpPr>
          <p:cNvPr id="3" name="Espace réservé du contenu 2"/>
          <p:cNvSpPr>
            <a:spLocks noGrp="1"/>
          </p:cNvSpPr>
          <p:nvPr>
            <p:ph idx="1"/>
            <p:custDataLst>
              <p:tags r:id="rId2"/>
            </p:custDataLst>
          </p:nvPr>
        </p:nvSpPr>
        <p:spPr/>
        <p:txBody>
          <a:bodyPr/>
          <a:lstStyle/>
          <a:p>
            <a:r>
              <a:rPr lang="fr-CA" dirty="0"/>
              <a:t>Devoirs en Folie</a:t>
            </a:r>
          </a:p>
          <a:p>
            <a:r>
              <a:rPr lang="fr-CA" dirty="0"/>
              <a:t>D’octobre 2016 à mai 2017</a:t>
            </a:r>
          </a:p>
          <a:p>
            <a:r>
              <a:rPr lang="fr-CA" dirty="0"/>
              <a:t>Du lundi au jeudi de 15h45 à 18h</a:t>
            </a:r>
          </a:p>
          <a:p>
            <a:r>
              <a:rPr lang="fr-CA" dirty="0"/>
              <a:t>25 jeunes inscrits</a:t>
            </a:r>
          </a:p>
          <a:p>
            <a:r>
              <a:rPr lang="fr-CA" dirty="0" smtClean="0"/>
              <a:t>Les </a:t>
            </a:r>
            <a:r>
              <a:rPr lang="fr-CA" dirty="0"/>
              <a:t>lundi-mardi réservés au 3</a:t>
            </a:r>
            <a:r>
              <a:rPr lang="fr-CA" baseline="30000" dirty="0"/>
              <a:t>ième</a:t>
            </a:r>
            <a:r>
              <a:rPr lang="fr-CA" dirty="0"/>
              <a:t> et 4</a:t>
            </a:r>
            <a:r>
              <a:rPr lang="fr-CA" baseline="30000" dirty="0"/>
              <a:t>ième</a:t>
            </a:r>
            <a:r>
              <a:rPr lang="fr-CA" dirty="0"/>
              <a:t> année et mercredi-jeudi réservés au 5</a:t>
            </a:r>
            <a:r>
              <a:rPr lang="fr-CA" baseline="30000" dirty="0"/>
              <a:t>ième</a:t>
            </a:r>
            <a:r>
              <a:rPr lang="fr-CA" dirty="0"/>
              <a:t> et 6</a:t>
            </a:r>
            <a:r>
              <a:rPr lang="fr-CA" baseline="30000" dirty="0"/>
              <a:t>ième</a:t>
            </a:r>
            <a:r>
              <a:rPr lang="fr-CA" dirty="0"/>
              <a:t> </a:t>
            </a:r>
            <a:r>
              <a:rPr lang="fr-CA" dirty="0" smtClean="0"/>
              <a:t>année</a:t>
            </a:r>
          </a:p>
          <a:p>
            <a:r>
              <a:rPr lang="fr-CA" dirty="0" smtClean="0"/>
              <a:t>Financé par la Ville de Gatineau et la Table Éducation Outaouais</a:t>
            </a:r>
            <a:endParaRPr lang="fr-CA" dirty="0"/>
          </a:p>
        </p:txBody>
      </p:sp>
    </p:spTree>
    <p:extLst>
      <p:ext uri="{BB962C8B-B14F-4D97-AF65-F5344CB8AC3E}">
        <p14:creationId xmlns:p14="http://schemas.microsoft.com/office/powerpoint/2010/main" val="2175561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Nos maisons de jeunes</a:t>
            </a:r>
          </a:p>
        </p:txBody>
      </p:sp>
      <p:sp>
        <p:nvSpPr>
          <p:cNvPr id="3" name="Espace réservé du contenu 2"/>
          <p:cNvSpPr>
            <a:spLocks noGrp="1"/>
          </p:cNvSpPr>
          <p:nvPr>
            <p:ph idx="1"/>
            <p:custDataLst>
              <p:tags r:id="rId2"/>
            </p:custDataLst>
          </p:nvPr>
        </p:nvSpPr>
        <p:spPr/>
        <p:txBody>
          <a:bodyPr>
            <a:normAutofit fontScale="92500" lnSpcReduction="20000"/>
          </a:bodyPr>
          <a:lstStyle/>
          <a:p>
            <a:pPr algn="just" fontAlgn="base"/>
            <a:r>
              <a:rPr lang="fr-CA" dirty="0">
                <a:effectLst/>
              </a:rPr>
              <a:t>La maison de jeunes est un </a:t>
            </a:r>
            <a:r>
              <a:rPr lang="fr-CA">
                <a:effectLst/>
              </a:rPr>
              <a:t>carrefour </a:t>
            </a:r>
            <a:r>
              <a:rPr lang="fr-CA" smtClean="0">
                <a:effectLst/>
              </a:rPr>
              <a:t>d’informations, </a:t>
            </a:r>
            <a:r>
              <a:rPr lang="fr-CA" dirty="0">
                <a:effectLst/>
              </a:rPr>
              <a:t>un </a:t>
            </a:r>
            <a:r>
              <a:rPr lang="fr-CA">
                <a:effectLst/>
              </a:rPr>
              <a:t>espace </a:t>
            </a:r>
            <a:r>
              <a:rPr lang="fr-CA" smtClean="0">
                <a:effectLst/>
              </a:rPr>
              <a:t>d’échanges, </a:t>
            </a:r>
            <a:r>
              <a:rPr lang="fr-CA">
                <a:effectLst/>
              </a:rPr>
              <a:t>de </a:t>
            </a:r>
            <a:r>
              <a:rPr lang="fr-CA" smtClean="0">
                <a:effectLst/>
              </a:rPr>
              <a:t>prises </a:t>
            </a:r>
            <a:r>
              <a:rPr lang="fr-CA" dirty="0">
                <a:effectLst/>
              </a:rPr>
              <a:t>en charge des besoins et des projets des jeunes par les jeunes, un lieu de passage et de progression vers l’autonomie.</a:t>
            </a:r>
          </a:p>
          <a:p>
            <a:pPr algn="just" fontAlgn="base"/>
            <a:r>
              <a:rPr lang="fr-CA" dirty="0">
                <a:effectLst/>
              </a:rPr>
              <a:t>C’est le prolongement du coin de la rue, un lieu où l’on se retrouve entre amis pour flâner, rire, jouer, danser, jaser, rêver, s’informer et réaliser des projets.</a:t>
            </a:r>
          </a:p>
          <a:p>
            <a:pPr algn="just" fontAlgn="base"/>
            <a:r>
              <a:rPr lang="fr-CA" dirty="0">
                <a:effectLst/>
              </a:rPr>
              <a:t>La maison de jeunes est issue de la communauté et travaille avec elle et ses composantes : parents, élus, chefs d’entreprises, écoles, CLSC, services de police, etc.</a:t>
            </a:r>
          </a:p>
          <a:p>
            <a:pPr algn="just" fontAlgn="base"/>
            <a:r>
              <a:rPr lang="fr-CA" dirty="0">
                <a:effectLst/>
              </a:rPr>
              <a:t>Elle offre aux jeunes la possibilité de prendre des responsabilités et de s’engager dans des projets d’activités culturelles, éducatives et sportives, de sensibilisation, d’information et de promotion de la santé qui les intéressent et qui se veulent utiles à la communauté.</a:t>
            </a:r>
          </a:p>
          <a:p>
            <a:endParaRPr lang="fr-CA" dirty="0"/>
          </a:p>
        </p:txBody>
      </p:sp>
    </p:spTree>
    <p:extLst>
      <p:ext uri="{BB962C8B-B14F-4D97-AF65-F5344CB8AC3E}">
        <p14:creationId xmlns:p14="http://schemas.microsoft.com/office/powerpoint/2010/main" val="2396858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Les activités en maison de jeunes</a:t>
            </a:r>
          </a:p>
        </p:txBody>
      </p:sp>
      <p:sp>
        <p:nvSpPr>
          <p:cNvPr id="3" name="Espace réservé du contenu 2"/>
          <p:cNvSpPr>
            <a:spLocks noGrp="1"/>
          </p:cNvSpPr>
          <p:nvPr>
            <p:ph idx="1"/>
            <p:custDataLst>
              <p:tags r:id="rId2"/>
            </p:custDataLst>
          </p:nvPr>
        </p:nvSpPr>
        <p:spPr/>
        <p:txBody>
          <a:bodyPr>
            <a:normAutofit fontScale="62500" lnSpcReduction="20000"/>
          </a:bodyPr>
          <a:lstStyle/>
          <a:p>
            <a:pPr lvl="0"/>
            <a:r>
              <a:rPr lang="fr-FR" dirty="0">
                <a:effectLst/>
              </a:rPr>
              <a:t>Activités sportives (skate, basket </a:t>
            </a:r>
            <a:r>
              <a:rPr lang="fr-FR" dirty="0" err="1">
                <a:effectLst/>
              </a:rPr>
              <a:t>ball</a:t>
            </a:r>
            <a:r>
              <a:rPr lang="fr-FR" dirty="0">
                <a:effectLst/>
              </a:rPr>
              <a:t>, hockey, soccer, </a:t>
            </a:r>
            <a:r>
              <a:rPr lang="fr-FR" dirty="0" err="1">
                <a:effectLst/>
              </a:rPr>
              <a:t>hacki</a:t>
            </a:r>
            <a:r>
              <a:rPr lang="fr-FR" dirty="0">
                <a:effectLst/>
              </a:rPr>
              <a:t>, </a:t>
            </a:r>
            <a:r>
              <a:rPr lang="fr-FR" dirty="0" err="1">
                <a:effectLst/>
              </a:rPr>
              <a:t>etc</a:t>
            </a:r>
            <a:r>
              <a:rPr lang="fr-FR" dirty="0">
                <a:effectLst/>
              </a:rPr>
              <a:t>)</a:t>
            </a:r>
            <a:endParaRPr lang="fr-CA" dirty="0">
              <a:effectLst/>
            </a:endParaRPr>
          </a:p>
          <a:p>
            <a:pPr lvl="0"/>
            <a:r>
              <a:rPr lang="fr-FR" dirty="0">
                <a:effectLst/>
              </a:rPr>
              <a:t>Activités culturelles </a:t>
            </a:r>
            <a:endParaRPr lang="fr-CA" dirty="0">
              <a:effectLst/>
            </a:endParaRPr>
          </a:p>
          <a:p>
            <a:pPr lvl="0"/>
            <a:r>
              <a:rPr lang="fr-FR" dirty="0">
                <a:effectLst/>
              </a:rPr>
              <a:t>Activités de sensibilisation</a:t>
            </a:r>
            <a:endParaRPr lang="fr-CA" dirty="0">
              <a:effectLst/>
            </a:endParaRPr>
          </a:p>
          <a:p>
            <a:pPr lvl="0"/>
            <a:r>
              <a:rPr lang="fr-FR" dirty="0">
                <a:effectLst/>
              </a:rPr>
              <a:t>Billard, ping-pong, babyfoot</a:t>
            </a:r>
            <a:endParaRPr lang="fr-CA" dirty="0">
              <a:effectLst/>
            </a:endParaRPr>
          </a:p>
          <a:p>
            <a:pPr lvl="0"/>
            <a:r>
              <a:rPr lang="fr-FR" dirty="0">
                <a:effectLst/>
              </a:rPr>
              <a:t>Soirées thématiques (cinéma, cuisine, hockey, jeux vidéo </a:t>
            </a:r>
            <a:r>
              <a:rPr lang="fr-FR" dirty="0" err="1">
                <a:effectLst/>
              </a:rPr>
              <a:t>etc</a:t>
            </a:r>
            <a:r>
              <a:rPr lang="fr-FR" dirty="0">
                <a:effectLst/>
              </a:rPr>
              <a:t>)</a:t>
            </a:r>
            <a:endParaRPr lang="fr-CA" dirty="0">
              <a:effectLst/>
            </a:endParaRPr>
          </a:p>
          <a:p>
            <a:pPr lvl="0"/>
            <a:r>
              <a:rPr lang="fr-FR" dirty="0">
                <a:effectLst/>
              </a:rPr>
              <a:t>Discussions et interventions</a:t>
            </a:r>
            <a:endParaRPr lang="fr-CA" dirty="0">
              <a:effectLst/>
            </a:endParaRPr>
          </a:p>
          <a:p>
            <a:pPr lvl="0"/>
            <a:r>
              <a:rPr lang="fr-FR" dirty="0">
                <a:effectLst/>
              </a:rPr>
              <a:t>Cantine </a:t>
            </a:r>
            <a:endParaRPr lang="fr-CA" dirty="0">
              <a:effectLst/>
            </a:endParaRPr>
          </a:p>
          <a:p>
            <a:pPr lvl="0"/>
            <a:r>
              <a:rPr lang="fr-FR" dirty="0">
                <a:effectLst/>
              </a:rPr>
              <a:t>Animation de parc/travail de rue durant l’été</a:t>
            </a:r>
            <a:endParaRPr lang="fr-CA" dirty="0">
              <a:effectLst/>
            </a:endParaRPr>
          </a:p>
          <a:p>
            <a:pPr lvl="0"/>
            <a:r>
              <a:rPr lang="fr-FR" dirty="0">
                <a:effectLst/>
              </a:rPr>
              <a:t>Contact avec les parents</a:t>
            </a:r>
            <a:endParaRPr lang="fr-CA" dirty="0">
              <a:effectLst/>
            </a:endParaRPr>
          </a:p>
          <a:p>
            <a:pPr lvl="0"/>
            <a:r>
              <a:rPr lang="fr-FR" dirty="0">
                <a:effectLst/>
              </a:rPr>
              <a:t>Activités spéciales et sorties</a:t>
            </a:r>
            <a:endParaRPr lang="fr-CA" dirty="0">
              <a:effectLst/>
            </a:endParaRPr>
          </a:p>
          <a:p>
            <a:pPr lvl="0"/>
            <a:r>
              <a:rPr lang="fr-FR" dirty="0">
                <a:effectLst/>
              </a:rPr>
              <a:t>Accès à internet</a:t>
            </a:r>
            <a:endParaRPr lang="fr-CA" dirty="0">
              <a:effectLst/>
            </a:endParaRPr>
          </a:p>
          <a:p>
            <a:pPr lvl="0"/>
            <a:r>
              <a:rPr lang="fr-FR" dirty="0">
                <a:effectLst/>
              </a:rPr>
              <a:t>Consoles de jeux vidéo</a:t>
            </a:r>
            <a:endParaRPr lang="fr-CA" dirty="0">
              <a:effectLst/>
            </a:endParaRPr>
          </a:p>
          <a:p>
            <a:endParaRPr lang="fr-CA" dirty="0"/>
          </a:p>
        </p:txBody>
      </p:sp>
    </p:spTree>
    <p:extLst>
      <p:ext uri="{BB962C8B-B14F-4D97-AF65-F5344CB8AC3E}">
        <p14:creationId xmlns:p14="http://schemas.microsoft.com/office/powerpoint/2010/main" val="3530404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Maison de jeunes Beaudry</a:t>
            </a:r>
          </a:p>
        </p:txBody>
      </p:sp>
      <p:graphicFrame>
        <p:nvGraphicFramePr>
          <p:cNvPr id="4" name="Espace réservé du contenu 3"/>
          <p:cNvGraphicFramePr>
            <a:graphicFrameLocks noGrp="1"/>
          </p:cNvGraphicFramePr>
          <p:nvPr>
            <p:ph idx="1"/>
            <p:custDataLst>
              <p:tags r:id="rId2"/>
            </p:custDataLst>
            <p:extLst>
              <p:ext uri="{D42A27DB-BD31-4B8C-83A1-F6EECF244321}">
                <p14:modId xmlns:p14="http://schemas.microsoft.com/office/powerpoint/2010/main" val="3502666097"/>
              </p:ext>
            </p:extLst>
          </p:nvPr>
        </p:nvGraphicFramePr>
        <p:xfrm>
          <a:off x="545956" y="1567872"/>
          <a:ext cx="7210425" cy="5191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tblGrid>
              <a:tr h="370840">
                <a:tc>
                  <a:txBody>
                    <a:bodyPr/>
                    <a:lstStyle/>
                    <a:p>
                      <a:r>
                        <a:rPr lang="fr-CA" dirty="0"/>
                        <a:t>Mois</a:t>
                      </a:r>
                    </a:p>
                  </a:txBody>
                  <a:tcPr/>
                </a:tc>
                <a:tc>
                  <a:txBody>
                    <a:bodyPr/>
                    <a:lstStyle/>
                    <a:p>
                      <a:r>
                        <a:rPr lang="fr-CA" dirty="0"/>
                        <a:t>Jours</a:t>
                      </a:r>
                      <a:r>
                        <a:rPr lang="fr-CA" baseline="0" dirty="0"/>
                        <a:t> ouverts</a:t>
                      </a:r>
                      <a:endParaRPr lang="fr-CA" dirty="0"/>
                    </a:p>
                  </a:txBody>
                  <a:tcPr/>
                </a:tc>
                <a:tc>
                  <a:txBody>
                    <a:bodyPr/>
                    <a:lstStyle/>
                    <a:p>
                      <a:r>
                        <a:rPr lang="fr-CA" dirty="0"/>
                        <a:t>Présences</a:t>
                      </a:r>
                    </a:p>
                  </a:txBody>
                  <a:tcPr/>
                </a:tc>
                <a:extLst>
                  <a:ext uri="{0D108BD9-81ED-4DB2-BD59-A6C34878D82A}">
                    <a16:rowId xmlns:a16="http://schemas.microsoft.com/office/drawing/2014/main" val="10000"/>
                  </a:ext>
                </a:extLst>
              </a:tr>
              <a:tr h="370840">
                <a:tc>
                  <a:txBody>
                    <a:bodyPr/>
                    <a:lstStyle/>
                    <a:p>
                      <a:r>
                        <a:rPr lang="fr-CA" dirty="0"/>
                        <a:t>Avril</a:t>
                      </a:r>
                    </a:p>
                  </a:txBody>
                  <a:tcPr/>
                </a:tc>
                <a:tc>
                  <a:txBody>
                    <a:bodyPr/>
                    <a:lstStyle/>
                    <a:p>
                      <a:pPr algn="ctr"/>
                      <a:r>
                        <a:rPr lang="fr-CA" dirty="0"/>
                        <a:t>21</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39</a:t>
                      </a:r>
                    </a:p>
                  </a:txBody>
                  <a:tcPr marL="68580" marR="68580" marT="0" marB="0"/>
                </a:tc>
                <a:extLst>
                  <a:ext uri="{0D108BD9-81ED-4DB2-BD59-A6C34878D82A}">
                    <a16:rowId xmlns:a16="http://schemas.microsoft.com/office/drawing/2014/main" val="10001"/>
                  </a:ext>
                </a:extLst>
              </a:tr>
              <a:tr h="370840">
                <a:tc>
                  <a:txBody>
                    <a:bodyPr/>
                    <a:lstStyle/>
                    <a:p>
                      <a:r>
                        <a:rPr lang="fr-CA" dirty="0"/>
                        <a:t>Mai</a:t>
                      </a:r>
                    </a:p>
                  </a:txBody>
                  <a:tcPr/>
                </a:tc>
                <a:tc>
                  <a:txBody>
                    <a:bodyPr/>
                    <a:lstStyle/>
                    <a:p>
                      <a:pPr algn="ctr"/>
                      <a:r>
                        <a:rPr lang="fr-CA" dirty="0"/>
                        <a:t>18</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63</a:t>
                      </a:r>
                    </a:p>
                  </a:txBody>
                  <a:tcPr marL="68580" marR="68580" marT="0" marB="0"/>
                </a:tc>
                <a:extLst>
                  <a:ext uri="{0D108BD9-81ED-4DB2-BD59-A6C34878D82A}">
                    <a16:rowId xmlns:a16="http://schemas.microsoft.com/office/drawing/2014/main" val="10002"/>
                  </a:ext>
                </a:extLst>
              </a:tr>
              <a:tr h="370840">
                <a:tc>
                  <a:txBody>
                    <a:bodyPr/>
                    <a:lstStyle/>
                    <a:p>
                      <a:r>
                        <a:rPr lang="fr-CA" dirty="0"/>
                        <a:t>Juin</a:t>
                      </a:r>
                    </a:p>
                  </a:txBody>
                  <a:tcPr/>
                </a:tc>
                <a:tc>
                  <a:txBody>
                    <a:bodyPr/>
                    <a:lstStyle/>
                    <a:p>
                      <a:pPr algn="ctr"/>
                      <a:r>
                        <a:rPr lang="fr-CA" dirty="0"/>
                        <a:t>18</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79</a:t>
                      </a:r>
                    </a:p>
                  </a:txBody>
                  <a:tcPr marL="68580" marR="68580" marT="0" marB="0"/>
                </a:tc>
                <a:extLst>
                  <a:ext uri="{0D108BD9-81ED-4DB2-BD59-A6C34878D82A}">
                    <a16:rowId xmlns:a16="http://schemas.microsoft.com/office/drawing/2014/main" val="10003"/>
                  </a:ext>
                </a:extLst>
              </a:tr>
              <a:tr h="370840">
                <a:tc>
                  <a:txBody>
                    <a:bodyPr/>
                    <a:lstStyle/>
                    <a:p>
                      <a:r>
                        <a:rPr lang="fr-CA" dirty="0"/>
                        <a:t>Juillet</a:t>
                      </a:r>
                    </a:p>
                  </a:txBody>
                  <a:tcPr/>
                </a:tc>
                <a:tc>
                  <a:txBody>
                    <a:bodyPr/>
                    <a:lstStyle/>
                    <a:p>
                      <a:pPr algn="ctr"/>
                      <a:r>
                        <a:rPr lang="fr-CA" dirty="0"/>
                        <a:t>14</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64</a:t>
                      </a:r>
                    </a:p>
                  </a:txBody>
                  <a:tcPr marL="68580" marR="68580" marT="0" marB="0"/>
                </a:tc>
                <a:extLst>
                  <a:ext uri="{0D108BD9-81ED-4DB2-BD59-A6C34878D82A}">
                    <a16:rowId xmlns:a16="http://schemas.microsoft.com/office/drawing/2014/main" val="10004"/>
                  </a:ext>
                </a:extLst>
              </a:tr>
              <a:tr h="370840">
                <a:tc>
                  <a:txBody>
                    <a:bodyPr/>
                    <a:lstStyle/>
                    <a:p>
                      <a:r>
                        <a:rPr lang="fr-CA" dirty="0"/>
                        <a:t>Aout</a:t>
                      </a:r>
                    </a:p>
                  </a:txBody>
                  <a:tcPr/>
                </a:tc>
                <a:tc>
                  <a:txBody>
                    <a:bodyPr/>
                    <a:lstStyle/>
                    <a:p>
                      <a:pPr algn="ctr"/>
                      <a:r>
                        <a:rPr lang="fr-CA" dirty="0"/>
                        <a:t>18</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102</a:t>
                      </a:r>
                    </a:p>
                  </a:txBody>
                  <a:tcPr marL="68580" marR="68580" marT="0" marB="0"/>
                </a:tc>
                <a:extLst>
                  <a:ext uri="{0D108BD9-81ED-4DB2-BD59-A6C34878D82A}">
                    <a16:rowId xmlns:a16="http://schemas.microsoft.com/office/drawing/2014/main" val="10005"/>
                  </a:ext>
                </a:extLst>
              </a:tr>
              <a:tr h="370840">
                <a:tc>
                  <a:txBody>
                    <a:bodyPr/>
                    <a:lstStyle/>
                    <a:p>
                      <a:r>
                        <a:rPr lang="fr-CA" dirty="0"/>
                        <a:t>Septembre</a:t>
                      </a:r>
                    </a:p>
                  </a:txBody>
                  <a:tcPr/>
                </a:tc>
                <a:tc>
                  <a:txBody>
                    <a:bodyPr/>
                    <a:lstStyle/>
                    <a:p>
                      <a:pPr algn="ctr"/>
                      <a:r>
                        <a:rPr lang="fr-CA" dirty="0"/>
                        <a:t>15</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73</a:t>
                      </a:r>
                    </a:p>
                  </a:txBody>
                  <a:tcPr marL="68580" marR="68580" marT="0" marB="0"/>
                </a:tc>
                <a:extLst>
                  <a:ext uri="{0D108BD9-81ED-4DB2-BD59-A6C34878D82A}">
                    <a16:rowId xmlns:a16="http://schemas.microsoft.com/office/drawing/2014/main" val="10006"/>
                  </a:ext>
                </a:extLst>
              </a:tr>
              <a:tr h="370840">
                <a:tc>
                  <a:txBody>
                    <a:bodyPr/>
                    <a:lstStyle/>
                    <a:p>
                      <a:r>
                        <a:rPr lang="fr-CA" dirty="0"/>
                        <a:t>Octobre</a:t>
                      </a:r>
                    </a:p>
                  </a:txBody>
                  <a:tcPr/>
                </a:tc>
                <a:tc>
                  <a:txBody>
                    <a:bodyPr/>
                    <a:lstStyle/>
                    <a:p>
                      <a:pPr algn="ctr"/>
                      <a:r>
                        <a:rPr lang="fr-CA" dirty="0"/>
                        <a:t>16</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66</a:t>
                      </a:r>
                    </a:p>
                  </a:txBody>
                  <a:tcPr marL="68580" marR="68580" marT="0" marB="0"/>
                </a:tc>
                <a:extLst>
                  <a:ext uri="{0D108BD9-81ED-4DB2-BD59-A6C34878D82A}">
                    <a16:rowId xmlns:a16="http://schemas.microsoft.com/office/drawing/2014/main" val="10007"/>
                  </a:ext>
                </a:extLst>
              </a:tr>
              <a:tr h="370840">
                <a:tc>
                  <a:txBody>
                    <a:bodyPr/>
                    <a:lstStyle/>
                    <a:p>
                      <a:r>
                        <a:rPr lang="fr-CA" dirty="0"/>
                        <a:t>Novembre</a:t>
                      </a:r>
                    </a:p>
                  </a:txBody>
                  <a:tcPr/>
                </a:tc>
                <a:tc>
                  <a:txBody>
                    <a:bodyPr/>
                    <a:lstStyle/>
                    <a:p>
                      <a:pPr algn="ctr"/>
                      <a:r>
                        <a:rPr lang="fr-CA" dirty="0"/>
                        <a:t>18</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60</a:t>
                      </a:r>
                    </a:p>
                  </a:txBody>
                  <a:tcPr marL="68580" marR="68580" marT="0" marB="0"/>
                </a:tc>
                <a:extLst>
                  <a:ext uri="{0D108BD9-81ED-4DB2-BD59-A6C34878D82A}">
                    <a16:rowId xmlns:a16="http://schemas.microsoft.com/office/drawing/2014/main" val="10008"/>
                  </a:ext>
                </a:extLst>
              </a:tr>
              <a:tr h="370840">
                <a:tc>
                  <a:txBody>
                    <a:bodyPr/>
                    <a:lstStyle/>
                    <a:p>
                      <a:r>
                        <a:rPr lang="fr-CA" dirty="0"/>
                        <a:t>Décembre</a:t>
                      </a:r>
                    </a:p>
                  </a:txBody>
                  <a:tcPr/>
                </a:tc>
                <a:tc>
                  <a:txBody>
                    <a:bodyPr/>
                    <a:lstStyle/>
                    <a:p>
                      <a:pPr algn="ctr"/>
                      <a:r>
                        <a:rPr lang="fr-CA" dirty="0"/>
                        <a:t>13</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31</a:t>
                      </a:r>
                    </a:p>
                  </a:txBody>
                  <a:tcPr marL="68580" marR="68580" marT="0" marB="0"/>
                </a:tc>
                <a:extLst>
                  <a:ext uri="{0D108BD9-81ED-4DB2-BD59-A6C34878D82A}">
                    <a16:rowId xmlns:a16="http://schemas.microsoft.com/office/drawing/2014/main" val="10009"/>
                  </a:ext>
                </a:extLst>
              </a:tr>
              <a:tr h="370840">
                <a:tc>
                  <a:txBody>
                    <a:bodyPr/>
                    <a:lstStyle/>
                    <a:p>
                      <a:r>
                        <a:rPr lang="fr-CA" dirty="0"/>
                        <a:t>Janvier</a:t>
                      </a:r>
                    </a:p>
                  </a:txBody>
                  <a:tcPr/>
                </a:tc>
                <a:tc>
                  <a:txBody>
                    <a:bodyPr/>
                    <a:lstStyle/>
                    <a:p>
                      <a:pPr algn="ctr"/>
                      <a:r>
                        <a:rPr lang="fr-CA" dirty="0"/>
                        <a:t>15</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40</a:t>
                      </a:r>
                    </a:p>
                  </a:txBody>
                  <a:tcPr marL="68580" marR="68580" marT="0" marB="0"/>
                </a:tc>
                <a:extLst>
                  <a:ext uri="{0D108BD9-81ED-4DB2-BD59-A6C34878D82A}">
                    <a16:rowId xmlns:a16="http://schemas.microsoft.com/office/drawing/2014/main" val="10010"/>
                  </a:ext>
                </a:extLst>
              </a:tr>
              <a:tr h="370840">
                <a:tc>
                  <a:txBody>
                    <a:bodyPr/>
                    <a:lstStyle/>
                    <a:p>
                      <a:r>
                        <a:rPr lang="fr-CA" dirty="0"/>
                        <a:t>Février</a:t>
                      </a:r>
                    </a:p>
                  </a:txBody>
                  <a:tcPr/>
                </a:tc>
                <a:tc>
                  <a:txBody>
                    <a:bodyPr/>
                    <a:lstStyle/>
                    <a:p>
                      <a:pPr algn="ctr"/>
                      <a:r>
                        <a:rPr lang="fr-CA" dirty="0"/>
                        <a:t>16</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53</a:t>
                      </a:r>
                    </a:p>
                  </a:txBody>
                  <a:tcPr marL="68580" marR="68580" marT="0" marB="0"/>
                </a:tc>
                <a:extLst>
                  <a:ext uri="{0D108BD9-81ED-4DB2-BD59-A6C34878D82A}">
                    <a16:rowId xmlns:a16="http://schemas.microsoft.com/office/drawing/2014/main" val="10011"/>
                  </a:ext>
                </a:extLst>
              </a:tr>
              <a:tr h="370840">
                <a:tc>
                  <a:txBody>
                    <a:bodyPr/>
                    <a:lstStyle/>
                    <a:p>
                      <a:r>
                        <a:rPr lang="fr-CA" dirty="0"/>
                        <a:t>Mars</a:t>
                      </a:r>
                    </a:p>
                  </a:txBody>
                  <a:tcPr/>
                </a:tc>
                <a:tc>
                  <a:txBody>
                    <a:bodyPr/>
                    <a:lstStyle/>
                    <a:p>
                      <a:pPr algn="ctr"/>
                      <a:r>
                        <a:rPr lang="fr-CA" dirty="0"/>
                        <a:t>16</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50</a:t>
                      </a:r>
                    </a:p>
                  </a:txBody>
                  <a:tcPr marL="68580" marR="68580" marT="0" marB="0"/>
                </a:tc>
                <a:extLst>
                  <a:ext uri="{0D108BD9-81ED-4DB2-BD59-A6C34878D82A}">
                    <a16:rowId xmlns:a16="http://schemas.microsoft.com/office/drawing/2014/main" val="10012"/>
                  </a:ext>
                </a:extLst>
              </a:tr>
              <a:tr h="370840">
                <a:tc>
                  <a:txBody>
                    <a:bodyPr/>
                    <a:lstStyle/>
                    <a:p>
                      <a:r>
                        <a:rPr lang="fr-CA" dirty="0"/>
                        <a:t>Total</a:t>
                      </a:r>
                      <a:r>
                        <a:rPr lang="fr-CA" baseline="0" dirty="0"/>
                        <a:t> présences</a:t>
                      </a:r>
                      <a:endParaRPr lang="fr-CA" dirty="0"/>
                    </a:p>
                  </a:txBody>
                  <a:tcPr/>
                </a:tc>
                <a:tc>
                  <a:txBody>
                    <a:bodyPr/>
                    <a:lstStyle/>
                    <a:p>
                      <a:pPr algn="ctr"/>
                      <a:r>
                        <a:rPr lang="fr-CA" dirty="0"/>
                        <a:t>198</a:t>
                      </a:r>
                    </a:p>
                  </a:txBody>
                  <a:tcPr/>
                </a:tc>
                <a:tc>
                  <a:txBody>
                    <a:bodyPr/>
                    <a:lstStyle/>
                    <a:p>
                      <a:pPr algn="ctr">
                        <a:spcAft>
                          <a:spcPts val="0"/>
                        </a:spcAft>
                      </a:pPr>
                      <a:r>
                        <a:rPr lang="fr-CA" sz="1800" dirty="0">
                          <a:effectLst/>
                          <a:latin typeface="+mn-lt"/>
                          <a:ea typeface="Times New Roman" panose="02020603050405020304" pitchFamily="18" charset="0"/>
                          <a:cs typeface="Times New Roman" panose="02020603050405020304" pitchFamily="18" charset="0"/>
                        </a:rPr>
                        <a:t>720</a:t>
                      </a:r>
                    </a:p>
                  </a:txBody>
                  <a:tcPr marL="68580" marR="68580" marT="0"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049787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680321" y="514237"/>
            <a:ext cx="9613861" cy="1080938"/>
          </a:xfrm>
        </p:spPr>
        <p:txBody>
          <a:bodyPr/>
          <a:lstStyle/>
          <a:p>
            <a:r>
              <a:rPr lang="fr-CA" dirty="0"/>
              <a:t>Maisons de jeunes Limbour</a:t>
            </a:r>
          </a:p>
        </p:txBody>
      </p:sp>
      <p:graphicFrame>
        <p:nvGraphicFramePr>
          <p:cNvPr id="8" name="Espace réservé du contenu 7"/>
          <p:cNvGraphicFramePr>
            <a:graphicFrameLocks noGrp="1"/>
          </p:cNvGraphicFramePr>
          <p:nvPr>
            <p:ph idx="1"/>
            <p:custDataLst>
              <p:tags r:id="rId2"/>
            </p:custDataLst>
            <p:extLst>
              <p:ext uri="{D42A27DB-BD31-4B8C-83A1-F6EECF244321}">
                <p14:modId xmlns:p14="http://schemas.microsoft.com/office/powerpoint/2010/main" val="2134377072"/>
              </p:ext>
            </p:extLst>
          </p:nvPr>
        </p:nvGraphicFramePr>
        <p:xfrm>
          <a:off x="680282" y="1412010"/>
          <a:ext cx="7210425" cy="5191760"/>
        </p:xfrm>
        <a:graphic>
          <a:graphicData uri="http://schemas.openxmlformats.org/drawingml/2006/table">
            <a:tbl>
              <a:tblPr firstRow="1" bandRow="1">
                <a:tableStyleId>{5C22544A-7EE6-4342-B048-85BDC9FD1C3A}</a:tableStyleId>
              </a:tblPr>
              <a:tblGrid>
                <a:gridCol w="2403475">
                  <a:extLst>
                    <a:ext uri="{9D8B030D-6E8A-4147-A177-3AD203B41FA5}">
                      <a16:colId xmlns:a16="http://schemas.microsoft.com/office/drawing/2014/main" val="20000"/>
                    </a:ext>
                  </a:extLst>
                </a:gridCol>
                <a:gridCol w="2403475">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tblGrid>
              <a:tr h="370840">
                <a:tc>
                  <a:txBody>
                    <a:bodyPr/>
                    <a:lstStyle/>
                    <a:p>
                      <a:r>
                        <a:rPr lang="fr-CA" dirty="0"/>
                        <a:t>Mois</a:t>
                      </a:r>
                    </a:p>
                  </a:txBody>
                  <a:tcPr/>
                </a:tc>
                <a:tc>
                  <a:txBody>
                    <a:bodyPr/>
                    <a:lstStyle/>
                    <a:p>
                      <a:r>
                        <a:rPr lang="fr-CA" dirty="0"/>
                        <a:t>Jours</a:t>
                      </a:r>
                      <a:r>
                        <a:rPr lang="fr-CA" baseline="0" dirty="0"/>
                        <a:t> ouverts</a:t>
                      </a:r>
                      <a:endParaRPr lang="fr-CA" dirty="0"/>
                    </a:p>
                  </a:txBody>
                  <a:tcPr/>
                </a:tc>
                <a:tc>
                  <a:txBody>
                    <a:bodyPr/>
                    <a:lstStyle/>
                    <a:p>
                      <a:r>
                        <a:rPr lang="fr-CA" dirty="0"/>
                        <a:t>Présences</a:t>
                      </a:r>
                    </a:p>
                  </a:txBody>
                  <a:tcPr/>
                </a:tc>
                <a:extLst>
                  <a:ext uri="{0D108BD9-81ED-4DB2-BD59-A6C34878D82A}">
                    <a16:rowId xmlns:a16="http://schemas.microsoft.com/office/drawing/2014/main" val="10000"/>
                  </a:ext>
                </a:extLst>
              </a:tr>
              <a:tr h="370840">
                <a:tc>
                  <a:txBody>
                    <a:bodyPr/>
                    <a:lstStyle/>
                    <a:p>
                      <a:r>
                        <a:rPr lang="fr-CA" dirty="0"/>
                        <a:t>Avril</a:t>
                      </a:r>
                    </a:p>
                  </a:txBody>
                  <a:tcPr/>
                </a:tc>
                <a:tc>
                  <a:txBody>
                    <a:bodyPr/>
                    <a:lstStyle/>
                    <a:p>
                      <a:pPr algn="ctr"/>
                      <a:r>
                        <a:rPr lang="fr-CA" dirty="0"/>
                        <a:t>16</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19</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70840">
                <a:tc>
                  <a:txBody>
                    <a:bodyPr/>
                    <a:lstStyle/>
                    <a:p>
                      <a:r>
                        <a:rPr lang="fr-CA" dirty="0"/>
                        <a:t>Mai</a:t>
                      </a:r>
                    </a:p>
                  </a:txBody>
                  <a:tcPr/>
                </a:tc>
                <a:tc>
                  <a:txBody>
                    <a:bodyPr/>
                    <a:lstStyle/>
                    <a:p>
                      <a:pPr algn="ctr"/>
                      <a:r>
                        <a:rPr lang="fr-CA" dirty="0"/>
                        <a:t>15</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84</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370840">
                <a:tc>
                  <a:txBody>
                    <a:bodyPr/>
                    <a:lstStyle/>
                    <a:p>
                      <a:r>
                        <a:rPr lang="fr-CA" dirty="0"/>
                        <a:t>Juin</a:t>
                      </a:r>
                    </a:p>
                  </a:txBody>
                  <a:tcPr/>
                </a:tc>
                <a:tc>
                  <a:txBody>
                    <a:bodyPr/>
                    <a:lstStyle/>
                    <a:p>
                      <a:pPr algn="ctr"/>
                      <a:r>
                        <a:rPr lang="fr-CA" dirty="0"/>
                        <a:t>15</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74</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370840">
                <a:tc>
                  <a:txBody>
                    <a:bodyPr/>
                    <a:lstStyle/>
                    <a:p>
                      <a:r>
                        <a:rPr lang="fr-CA" dirty="0"/>
                        <a:t>Juillet</a:t>
                      </a:r>
                    </a:p>
                  </a:txBody>
                  <a:tcPr/>
                </a:tc>
                <a:tc>
                  <a:txBody>
                    <a:bodyPr/>
                    <a:lstStyle/>
                    <a:p>
                      <a:pPr algn="ctr"/>
                      <a:r>
                        <a:rPr lang="fr-CA" dirty="0"/>
                        <a:t>16</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73</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370840">
                <a:tc>
                  <a:txBody>
                    <a:bodyPr/>
                    <a:lstStyle/>
                    <a:p>
                      <a:r>
                        <a:rPr lang="fr-CA" dirty="0"/>
                        <a:t>Aout</a:t>
                      </a:r>
                    </a:p>
                  </a:txBody>
                  <a:tcPr/>
                </a:tc>
                <a:tc>
                  <a:txBody>
                    <a:bodyPr/>
                    <a:lstStyle/>
                    <a:p>
                      <a:pPr algn="ctr"/>
                      <a:r>
                        <a:rPr lang="fr-CA" dirty="0"/>
                        <a:t>19</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94</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370840">
                <a:tc>
                  <a:txBody>
                    <a:bodyPr/>
                    <a:lstStyle/>
                    <a:p>
                      <a:r>
                        <a:rPr lang="fr-CA" dirty="0"/>
                        <a:t>Septembre</a:t>
                      </a:r>
                    </a:p>
                  </a:txBody>
                  <a:tcPr/>
                </a:tc>
                <a:tc>
                  <a:txBody>
                    <a:bodyPr/>
                    <a:lstStyle/>
                    <a:p>
                      <a:pPr algn="ctr"/>
                      <a:r>
                        <a:rPr lang="fr-CA" dirty="0"/>
                        <a:t>16</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51</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370840">
                <a:tc>
                  <a:txBody>
                    <a:bodyPr/>
                    <a:lstStyle/>
                    <a:p>
                      <a:r>
                        <a:rPr lang="fr-CA" dirty="0"/>
                        <a:t>Octobre</a:t>
                      </a:r>
                    </a:p>
                  </a:txBody>
                  <a:tcPr/>
                </a:tc>
                <a:tc>
                  <a:txBody>
                    <a:bodyPr/>
                    <a:lstStyle/>
                    <a:p>
                      <a:pPr algn="ctr"/>
                      <a:r>
                        <a:rPr lang="fr-CA" dirty="0"/>
                        <a:t>15</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58</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370840">
                <a:tc>
                  <a:txBody>
                    <a:bodyPr/>
                    <a:lstStyle/>
                    <a:p>
                      <a:r>
                        <a:rPr lang="fr-CA" dirty="0"/>
                        <a:t>Novembre</a:t>
                      </a:r>
                    </a:p>
                  </a:txBody>
                  <a:tcPr/>
                </a:tc>
                <a:tc>
                  <a:txBody>
                    <a:bodyPr/>
                    <a:lstStyle/>
                    <a:p>
                      <a:pPr algn="ctr"/>
                      <a:r>
                        <a:rPr lang="fr-CA" dirty="0"/>
                        <a:t>17</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29</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r h="370840">
                <a:tc>
                  <a:txBody>
                    <a:bodyPr/>
                    <a:lstStyle/>
                    <a:p>
                      <a:r>
                        <a:rPr lang="fr-CA" dirty="0"/>
                        <a:t>Décembre</a:t>
                      </a:r>
                    </a:p>
                  </a:txBody>
                  <a:tcPr/>
                </a:tc>
                <a:tc>
                  <a:txBody>
                    <a:bodyPr/>
                    <a:lstStyle/>
                    <a:p>
                      <a:pPr algn="ctr"/>
                      <a:r>
                        <a:rPr lang="fr-CA" dirty="0"/>
                        <a:t>13</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12</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9"/>
                  </a:ext>
                </a:extLst>
              </a:tr>
              <a:tr h="370840">
                <a:tc>
                  <a:txBody>
                    <a:bodyPr/>
                    <a:lstStyle/>
                    <a:p>
                      <a:r>
                        <a:rPr lang="fr-CA" dirty="0"/>
                        <a:t>Janvier</a:t>
                      </a:r>
                    </a:p>
                  </a:txBody>
                  <a:tcPr/>
                </a:tc>
                <a:tc>
                  <a:txBody>
                    <a:bodyPr/>
                    <a:lstStyle/>
                    <a:p>
                      <a:pPr algn="ctr"/>
                      <a:r>
                        <a:rPr lang="fr-CA" dirty="0"/>
                        <a:t>14</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31</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0"/>
                  </a:ext>
                </a:extLst>
              </a:tr>
              <a:tr h="370840">
                <a:tc>
                  <a:txBody>
                    <a:bodyPr/>
                    <a:lstStyle/>
                    <a:p>
                      <a:r>
                        <a:rPr lang="fr-CA" dirty="0"/>
                        <a:t>Février</a:t>
                      </a:r>
                    </a:p>
                  </a:txBody>
                  <a:tcPr/>
                </a:tc>
                <a:tc>
                  <a:txBody>
                    <a:bodyPr/>
                    <a:lstStyle/>
                    <a:p>
                      <a:pPr algn="ctr"/>
                      <a:r>
                        <a:rPr lang="fr-CA" dirty="0"/>
                        <a:t>16</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3</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1"/>
                  </a:ext>
                </a:extLst>
              </a:tr>
              <a:tr h="370840">
                <a:tc>
                  <a:txBody>
                    <a:bodyPr/>
                    <a:lstStyle/>
                    <a:p>
                      <a:r>
                        <a:rPr lang="fr-CA" dirty="0"/>
                        <a:t>Mars</a:t>
                      </a:r>
                    </a:p>
                  </a:txBody>
                  <a:tcPr/>
                </a:tc>
                <a:tc>
                  <a:txBody>
                    <a:bodyPr/>
                    <a:lstStyle/>
                    <a:p>
                      <a:pPr algn="ctr"/>
                      <a:r>
                        <a:rPr lang="fr-CA" dirty="0"/>
                        <a:t>18</a:t>
                      </a:r>
                    </a:p>
                  </a:txBody>
                  <a:tcPr/>
                </a:tc>
                <a:tc>
                  <a:txBody>
                    <a:bodyPr/>
                    <a:lstStyle/>
                    <a:p>
                      <a:pPr algn="ctr">
                        <a:spcAft>
                          <a:spcPts val="0"/>
                        </a:spcAft>
                      </a:pPr>
                      <a:r>
                        <a:rPr lang="fr-FR" sz="1800" b="1" dirty="0">
                          <a:effectLst/>
                          <a:latin typeface="Calibri Light" panose="020F0302020204030204" pitchFamily="34" charset="0"/>
                          <a:ea typeface="Times New Roman" panose="02020603050405020304" pitchFamily="18" charset="0"/>
                          <a:cs typeface="Times New Roman" panose="02020603050405020304" pitchFamily="18" charset="0"/>
                        </a:rPr>
                        <a:t>4</a:t>
                      </a:r>
                      <a:endParaRPr lang="fr-C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12"/>
                  </a:ext>
                </a:extLst>
              </a:tr>
              <a:tr h="370840">
                <a:tc>
                  <a:txBody>
                    <a:bodyPr/>
                    <a:lstStyle/>
                    <a:p>
                      <a:r>
                        <a:rPr lang="fr-CA" dirty="0"/>
                        <a:t>Total</a:t>
                      </a:r>
                    </a:p>
                  </a:txBody>
                  <a:tcPr/>
                </a:tc>
                <a:tc>
                  <a:txBody>
                    <a:bodyPr/>
                    <a:lstStyle/>
                    <a:p>
                      <a:pPr algn="ctr"/>
                      <a:r>
                        <a:rPr lang="fr-CA" dirty="0"/>
                        <a:t>194</a:t>
                      </a:r>
                    </a:p>
                  </a:txBody>
                  <a:tcPr/>
                </a:tc>
                <a:tc>
                  <a:txBody>
                    <a:bodyPr/>
                    <a:lstStyle/>
                    <a:p>
                      <a:pPr algn="ctr">
                        <a:spcAft>
                          <a:spcPts val="0"/>
                        </a:spcAft>
                      </a:pPr>
                      <a:r>
                        <a:rPr lang="fr-CA" sz="1800" b="1" dirty="0">
                          <a:effectLst/>
                          <a:latin typeface="Calibri Light" panose="020F0302020204030204" pitchFamily="34" charset="0"/>
                          <a:ea typeface="Times New Roman" panose="02020603050405020304" pitchFamily="18" charset="0"/>
                          <a:cs typeface="Calibri Light" panose="020F0302020204030204" pitchFamily="34" charset="0"/>
                        </a:rPr>
                        <a:t>522</a:t>
                      </a:r>
                    </a:p>
                  </a:txBody>
                  <a:tcPr marL="68580" marR="68580" marT="0" marB="0"/>
                </a:tc>
                <a:extLst>
                  <a:ext uri="{0D108BD9-81ED-4DB2-BD59-A6C34878D82A}">
                    <a16:rowId xmlns:a16="http://schemas.microsoft.com/office/drawing/2014/main" val="10013"/>
                  </a:ext>
                </a:extLst>
              </a:tr>
            </a:tbl>
          </a:graphicData>
        </a:graphic>
      </p:graphicFrame>
      <p:sp>
        <p:nvSpPr>
          <p:cNvPr id="3" name="ZoneTexte 2"/>
          <p:cNvSpPr txBox="1"/>
          <p:nvPr/>
        </p:nvSpPr>
        <p:spPr>
          <a:xfrm>
            <a:off x="8271803" y="2644726"/>
            <a:ext cx="3685735" cy="1477328"/>
          </a:xfrm>
          <a:prstGeom prst="rect">
            <a:avLst/>
          </a:prstGeom>
          <a:noFill/>
        </p:spPr>
        <p:txBody>
          <a:bodyPr wrap="square" rtlCol="0">
            <a:spAutoFit/>
          </a:bodyPr>
          <a:lstStyle/>
          <a:p>
            <a:pPr algn="just"/>
            <a:r>
              <a:rPr lang="fr-FR" dirty="0"/>
              <a:t>Par rapport à l’année 2015-2016, nous pouvons dire que nous avons une augmentation de 50% du nombre de présences jeunes dans nos maisons.</a:t>
            </a:r>
          </a:p>
        </p:txBody>
      </p:sp>
    </p:spTree>
    <p:extLst>
      <p:ext uri="{BB962C8B-B14F-4D97-AF65-F5344CB8AC3E}">
        <p14:creationId xmlns:p14="http://schemas.microsoft.com/office/powerpoint/2010/main" val="563125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Partenaires</a:t>
            </a:r>
          </a:p>
        </p:txBody>
      </p:sp>
      <p:sp>
        <p:nvSpPr>
          <p:cNvPr id="3" name="Espace réservé du contenu 2"/>
          <p:cNvSpPr>
            <a:spLocks noGrp="1"/>
          </p:cNvSpPr>
          <p:nvPr>
            <p:ph idx="1"/>
            <p:custDataLst>
              <p:tags r:id="rId2"/>
            </p:custDataLst>
          </p:nvPr>
        </p:nvSpPr>
        <p:spPr/>
        <p:txBody>
          <a:bodyPr>
            <a:normAutofit fontScale="77500" lnSpcReduction="20000"/>
          </a:bodyPr>
          <a:lstStyle/>
          <a:p>
            <a:r>
              <a:rPr lang="fr-CA" dirty="0"/>
              <a:t>Adojeune</a:t>
            </a:r>
          </a:p>
          <a:p>
            <a:r>
              <a:rPr lang="fr-CA" dirty="0"/>
              <a:t>Centre des ainés Riviera</a:t>
            </a:r>
          </a:p>
          <a:p>
            <a:r>
              <a:rPr lang="fr-CA" dirty="0"/>
              <a:t>Club Optimiste de Touraine</a:t>
            </a:r>
          </a:p>
          <a:p>
            <a:r>
              <a:rPr lang="fr-CA" dirty="0"/>
              <a:t>Collège Nouvelles Frontières</a:t>
            </a:r>
          </a:p>
          <a:p>
            <a:r>
              <a:rPr lang="fr-CA" dirty="0"/>
              <a:t>École Massé</a:t>
            </a:r>
          </a:p>
          <a:p>
            <a:r>
              <a:rPr lang="fr-CA" dirty="0"/>
              <a:t>Je Bénévole</a:t>
            </a:r>
          </a:p>
          <a:p>
            <a:r>
              <a:rPr lang="fr-CA" dirty="0"/>
              <a:t>L’Alternative</a:t>
            </a:r>
          </a:p>
          <a:p>
            <a:r>
              <a:rPr lang="fr-CA" dirty="0"/>
              <a:t>La Ville de Gatineau</a:t>
            </a:r>
          </a:p>
          <a:p>
            <a:r>
              <a:rPr lang="fr-CA" dirty="0"/>
              <a:t>Pointe aux Jeunes</a:t>
            </a:r>
          </a:p>
          <a:p>
            <a:r>
              <a:rPr lang="fr-CA" dirty="0"/>
              <a:t>SITO</a:t>
            </a:r>
          </a:p>
          <a:p>
            <a:r>
              <a:rPr lang="fr-CA" dirty="0"/>
              <a:t>Table Éducation Outaouais</a:t>
            </a:r>
          </a:p>
          <a:p>
            <a:endParaRPr lang="fr-CA" dirty="0"/>
          </a:p>
        </p:txBody>
      </p:sp>
    </p:spTree>
    <p:extLst>
      <p:ext uri="{BB962C8B-B14F-4D97-AF65-F5344CB8AC3E}">
        <p14:creationId xmlns:p14="http://schemas.microsoft.com/office/powerpoint/2010/main" val="1043754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Le financement</a:t>
            </a:r>
          </a:p>
        </p:txBody>
      </p:sp>
      <p:sp>
        <p:nvSpPr>
          <p:cNvPr id="3" name="Espace réservé du contenu 2"/>
          <p:cNvSpPr>
            <a:spLocks noGrp="1"/>
          </p:cNvSpPr>
          <p:nvPr>
            <p:ph idx="1"/>
            <p:custDataLst>
              <p:tags r:id="rId2"/>
            </p:custDataLst>
          </p:nvPr>
        </p:nvSpPr>
        <p:spPr/>
        <p:txBody>
          <a:bodyPr>
            <a:normAutofit/>
          </a:bodyPr>
          <a:lstStyle/>
          <a:p>
            <a:r>
              <a:rPr lang="fr-CA" sz="4400" dirty="0"/>
              <a:t>Gouvernement du Canada</a:t>
            </a:r>
          </a:p>
          <a:p>
            <a:r>
              <a:rPr lang="fr-CA" sz="4400" dirty="0"/>
              <a:t>Gouvernement du Québec</a:t>
            </a:r>
          </a:p>
          <a:p>
            <a:r>
              <a:rPr lang="fr-CA" sz="4400" dirty="0"/>
              <a:t>Ville de Gatineau</a:t>
            </a:r>
          </a:p>
        </p:txBody>
      </p:sp>
    </p:spTree>
    <p:extLst>
      <p:ext uri="{BB962C8B-B14F-4D97-AF65-F5344CB8AC3E}">
        <p14:creationId xmlns:p14="http://schemas.microsoft.com/office/powerpoint/2010/main" val="2916248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États </a:t>
            </a:r>
            <a:r>
              <a:rPr lang="fr-CA" dirty="0" smtClean="0"/>
              <a:t>financiers 2016-2017</a:t>
            </a:r>
            <a:endParaRPr lang="fr-CA" dirty="0"/>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4206" y="1597446"/>
            <a:ext cx="3601234" cy="4690757"/>
          </a:xfrm>
        </p:spPr>
      </p:pic>
    </p:spTree>
    <p:extLst>
      <p:ext uri="{BB962C8B-B14F-4D97-AF65-F5344CB8AC3E}">
        <p14:creationId xmlns:p14="http://schemas.microsoft.com/office/powerpoint/2010/main" val="15737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Table des matières</a:t>
            </a:r>
          </a:p>
        </p:txBody>
      </p:sp>
      <p:sp>
        <p:nvSpPr>
          <p:cNvPr id="3" name="Espace réservé du contenu 2"/>
          <p:cNvSpPr>
            <a:spLocks noGrp="1"/>
          </p:cNvSpPr>
          <p:nvPr>
            <p:ph idx="1"/>
          </p:nvPr>
        </p:nvSpPr>
        <p:spPr>
          <a:xfrm>
            <a:off x="680321" y="1997612"/>
            <a:ext cx="9613861" cy="4726745"/>
          </a:xfrm>
        </p:spPr>
        <p:txBody>
          <a:bodyPr>
            <a:normAutofit fontScale="40000" lnSpcReduction="20000"/>
          </a:bodyPr>
          <a:lstStyle/>
          <a:p>
            <a:r>
              <a:rPr lang="fr-FR" dirty="0"/>
              <a:t>Mission de SAGA JEUNESSE</a:t>
            </a:r>
          </a:p>
          <a:p>
            <a:r>
              <a:rPr lang="fr-FR" dirty="0"/>
              <a:t>Coordonnées de l’organisme</a:t>
            </a:r>
          </a:p>
          <a:p>
            <a:r>
              <a:rPr lang="fr-FR" dirty="0" smtClean="0"/>
              <a:t>Heures </a:t>
            </a:r>
            <a:r>
              <a:rPr lang="fr-FR" dirty="0"/>
              <a:t>d’ouverture</a:t>
            </a:r>
          </a:p>
          <a:p>
            <a:r>
              <a:rPr lang="fr-FR" dirty="0"/>
              <a:t>Mot du président du conseil d’administration</a:t>
            </a:r>
          </a:p>
          <a:p>
            <a:r>
              <a:rPr lang="fr-FR" dirty="0"/>
              <a:t>Mot du directeur</a:t>
            </a:r>
          </a:p>
          <a:p>
            <a:r>
              <a:rPr lang="fr-FR" dirty="0"/>
              <a:t>Membres du conseil d’administration</a:t>
            </a:r>
          </a:p>
          <a:p>
            <a:r>
              <a:rPr lang="fr-FR" dirty="0"/>
              <a:t>Membres du personnel</a:t>
            </a:r>
          </a:p>
          <a:p>
            <a:r>
              <a:rPr lang="fr-FR" dirty="0"/>
              <a:t>Nos activités</a:t>
            </a:r>
          </a:p>
          <a:p>
            <a:r>
              <a:rPr lang="fr-FR" dirty="0"/>
              <a:t>Animation de parc (été 2016)</a:t>
            </a:r>
          </a:p>
          <a:p>
            <a:r>
              <a:rPr lang="fr-FR" dirty="0"/>
              <a:t>Aide aux devoirs</a:t>
            </a:r>
          </a:p>
          <a:p>
            <a:r>
              <a:rPr lang="fr-FR" dirty="0"/>
              <a:t>Nos maisons de jeunes</a:t>
            </a:r>
          </a:p>
          <a:p>
            <a:pPr lvl="1"/>
            <a:r>
              <a:rPr lang="fr-FR" dirty="0"/>
              <a:t>Les activités en maison de jeunes</a:t>
            </a:r>
          </a:p>
          <a:p>
            <a:pPr lvl="1"/>
            <a:r>
              <a:rPr lang="fr-FR" dirty="0"/>
              <a:t>Maison de jeunes Beaudry</a:t>
            </a:r>
          </a:p>
          <a:p>
            <a:pPr lvl="1"/>
            <a:r>
              <a:rPr lang="fr-FR" dirty="0"/>
              <a:t>Maison de jeunes Limbour</a:t>
            </a:r>
          </a:p>
          <a:p>
            <a:r>
              <a:rPr lang="fr-FR" dirty="0"/>
              <a:t>Partenaires</a:t>
            </a:r>
          </a:p>
          <a:p>
            <a:r>
              <a:rPr lang="fr-FR" dirty="0" smtClean="0"/>
              <a:t>Sources </a:t>
            </a:r>
            <a:r>
              <a:rPr lang="fr-FR" dirty="0"/>
              <a:t>de </a:t>
            </a:r>
            <a:r>
              <a:rPr lang="fr-FR" dirty="0" smtClean="0"/>
              <a:t>financements</a:t>
            </a:r>
            <a:endParaRPr lang="fr-FR" dirty="0"/>
          </a:p>
          <a:p>
            <a:r>
              <a:rPr lang="fr-FR" dirty="0"/>
              <a:t>Revenus 2016-2017</a:t>
            </a:r>
          </a:p>
          <a:p>
            <a:r>
              <a:rPr lang="fr-FR" dirty="0"/>
              <a:t>Dépenses 2016-2017</a:t>
            </a:r>
          </a:p>
          <a:p>
            <a:r>
              <a:rPr lang="fr-FR" dirty="0"/>
              <a:t>États des résultats 2016-2017</a:t>
            </a:r>
          </a:p>
          <a:p>
            <a:r>
              <a:rPr lang="fr-FR" dirty="0"/>
              <a:t>Nos objectifs pour l’année 2017-2018</a:t>
            </a:r>
          </a:p>
          <a:p>
            <a:r>
              <a:rPr lang="fr-FR" dirty="0"/>
              <a:t>Remerciement</a:t>
            </a:r>
          </a:p>
          <a:p>
            <a:pPr lvl="1"/>
            <a:endParaRPr lang="fr-FR" dirty="0"/>
          </a:p>
          <a:p>
            <a:endParaRPr lang="fr-FR" dirty="0"/>
          </a:p>
        </p:txBody>
      </p:sp>
    </p:spTree>
    <p:extLst>
      <p:ext uri="{BB962C8B-B14F-4D97-AF65-F5344CB8AC3E}">
        <p14:creationId xmlns:p14="http://schemas.microsoft.com/office/powerpoint/2010/main" val="2824710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États financiers 2016-2017</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6260" y="1582714"/>
            <a:ext cx="3877937" cy="5051175"/>
          </a:xfr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900" y="1582714"/>
            <a:ext cx="3973873" cy="5051175"/>
          </a:xfrm>
          <a:prstGeom prst="rect">
            <a:avLst/>
          </a:prstGeom>
        </p:spPr>
      </p:pic>
    </p:spTree>
    <p:extLst>
      <p:ext uri="{BB962C8B-B14F-4D97-AF65-F5344CB8AC3E}">
        <p14:creationId xmlns:p14="http://schemas.microsoft.com/office/powerpoint/2010/main" val="4020829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États financiers 2016-2017</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664" y="2336800"/>
            <a:ext cx="2762954" cy="3598863"/>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4418" y="2330863"/>
            <a:ext cx="2767513" cy="36048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731" y="2336800"/>
            <a:ext cx="2762955" cy="3598863"/>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4486" y="2330862"/>
            <a:ext cx="2767514" cy="3604801"/>
          </a:xfrm>
          <a:prstGeom prst="rect">
            <a:avLst/>
          </a:prstGeom>
        </p:spPr>
      </p:pic>
    </p:spTree>
    <p:extLst>
      <p:ext uri="{BB962C8B-B14F-4D97-AF65-F5344CB8AC3E}">
        <p14:creationId xmlns:p14="http://schemas.microsoft.com/office/powerpoint/2010/main" val="1298674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États financiers 2016-2017</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4400" y="2243431"/>
            <a:ext cx="2762954" cy="3598863"/>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383" y="2243431"/>
            <a:ext cx="2750058" cy="3582064"/>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588" y="2243431"/>
            <a:ext cx="2750057" cy="3582064"/>
          </a:xfrm>
          <a:prstGeom prst="rect">
            <a:avLst/>
          </a:prstGeom>
        </p:spPr>
      </p:pic>
    </p:spTree>
    <p:extLst>
      <p:ext uri="{BB962C8B-B14F-4D97-AF65-F5344CB8AC3E}">
        <p14:creationId xmlns:p14="http://schemas.microsoft.com/office/powerpoint/2010/main" val="1694129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A"/>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321" y="2347816"/>
            <a:ext cx="2762954" cy="3598863"/>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773" y="2347815"/>
            <a:ext cx="2762955" cy="3598863"/>
          </a:xfrm>
          <a:prstGeom prst="rect">
            <a:avLst/>
          </a:prstGeom>
        </p:spPr>
      </p:pic>
    </p:spTree>
    <p:extLst>
      <p:ext uri="{BB962C8B-B14F-4D97-AF65-F5344CB8AC3E}">
        <p14:creationId xmlns:p14="http://schemas.microsoft.com/office/powerpoint/2010/main" val="4208569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Nos objectifs pour l’année 2017-2018</a:t>
            </a:r>
          </a:p>
        </p:txBody>
      </p:sp>
      <p:sp>
        <p:nvSpPr>
          <p:cNvPr id="3" name="Espace réservé du contenu 2"/>
          <p:cNvSpPr>
            <a:spLocks noGrp="1"/>
          </p:cNvSpPr>
          <p:nvPr>
            <p:ph idx="1"/>
            <p:custDataLst>
              <p:tags r:id="rId2"/>
            </p:custDataLst>
          </p:nvPr>
        </p:nvSpPr>
        <p:spPr/>
        <p:txBody>
          <a:bodyPr>
            <a:normAutofit fontScale="85000" lnSpcReduction="20000"/>
          </a:bodyPr>
          <a:lstStyle/>
          <a:p>
            <a:r>
              <a:rPr lang="fr-CA" dirty="0"/>
              <a:t>Maintenir la qualité de nos services et aller chercher de nouveaux membres</a:t>
            </a:r>
          </a:p>
          <a:p>
            <a:r>
              <a:rPr lang="fr-CA" dirty="0"/>
              <a:t>Faire connaitre les activités de Saga Jeunesse à l’ensemble de la communauté et la Ville de Gatineau</a:t>
            </a:r>
          </a:p>
          <a:p>
            <a:r>
              <a:rPr lang="fr-CA" dirty="0"/>
              <a:t>Augmenter les heures d’ouverture des maisons de jeunes</a:t>
            </a:r>
          </a:p>
          <a:p>
            <a:r>
              <a:rPr lang="fr-CA" dirty="0"/>
              <a:t>Offrir l’aide aux devoirs pour les jeunes de la polyvalente Érablière et l’école primaire de Du Vallon</a:t>
            </a:r>
          </a:p>
          <a:p>
            <a:r>
              <a:rPr lang="fr-CA" dirty="0"/>
              <a:t>Adhérer au Regroupement des Maisons de Jeunes du Québec (RMJQ)</a:t>
            </a:r>
          </a:p>
          <a:p>
            <a:r>
              <a:rPr lang="fr-CA" dirty="0"/>
              <a:t>Travailler en partenariat avec l’association des résidents du secteur Limbour</a:t>
            </a:r>
          </a:p>
          <a:p>
            <a:r>
              <a:rPr lang="fr-FR" dirty="0">
                <a:effectLst>
                  <a:outerShdw blurRad="38100" dist="38100" dir="2700000" algn="tl">
                    <a:srgbClr val="000000">
                      <a:alpha val="43137"/>
                    </a:srgbClr>
                  </a:outerShdw>
                </a:effectLst>
              </a:rPr>
              <a:t>Maintenir une saine gestion financière</a:t>
            </a:r>
          </a:p>
          <a:p>
            <a:r>
              <a:rPr lang="fr-FR" dirty="0">
                <a:effectLst>
                  <a:outerShdw blurRad="38100" dist="38100" dir="2700000" algn="tl">
                    <a:srgbClr val="000000">
                      <a:alpha val="43137"/>
                    </a:srgbClr>
                  </a:outerShdw>
                </a:effectLst>
              </a:rPr>
              <a:t>Accueillir des stagiaires français via l’Office Franco Québécoise pour la Jeunesse (OFQJ)</a:t>
            </a:r>
            <a:endParaRPr lang="fr-CA" dirty="0">
              <a:effectLst>
                <a:outerShdw blurRad="38100" dist="38100" dir="2700000" algn="tl">
                  <a:srgbClr val="000000">
                    <a:alpha val="43137"/>
                  </a:srgbClr>
                </a:outerShdw>
              </a:effectLst>
            </a:endParaRPr>
          </a:p>
          <a:p>
            <a:endParaRPr lang="fr-CA" dirty="0"/>
          </a:p>
        </p:txBody>
      </p:sp>
    </p:spTree>
    <p:extLst>
      <p:ext uri="{BB962C8B-B14F-4D97-AF65-F5344CB8AC3E}">
        <p14:creationId xmlns:p14="http://schemas.microsoft.com/office/powerpoint/2010/main" val="1987641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Remerciements</a:t>
            </a:r>
          </a:p>
        </p:txBody>
      </p:sp>
      <p:sp>
        <p:nvSpPr>
          <p:cNvPr id="3" name="Espace réservé du contenu 2"/>
          <p:cNvSpPr>
            <a:spLocks noGrp="1"/>
          </p:cNvSpPr>
          <p:nvPr>
            <p:ph idx="1"/>
          </p:nvPr>
        </p:nvSpPr>
        <p:spPr/>
        <p:txBody>
          <a:bodyPr/>
          <a:lstStyle/>
          <a:p>
            <a:pPr algn="ctr">
              <a:buNone/>
            </a:pPr>
            <a:r>
              <a:rPr lang="fr-CA" altLang="fr-FR" sz="7200" dirty="0"/>
              <a:t>Merci à vous </a:t>
            </a:r>
          </a:p>
          <a:p>
            <a:pPr algn="ctr">
              <a:buNone/>
            </a:pPr>
            <a:r>
              <a:rPr lang="fr-CA" altLang="fr-FR" sz="7200" dirty="0"/>
              <a:t>pour </a:t>
            </a:r>
          </a:p>
          <a:p>
            <a:pPr algn="ctr">
              <a:buNone/>
            </a:pPr>
            <a:r>
              <a:rPr lang="fr-CA" altLang="fr-FR" sz="7200" dirty="0"/>
              <a:t>votre implication !!!! </a:t>
            </a:r>
            <a:endParaRPr lang="fr-FR" altLang="fr-FR" sz="7200" dirty="0"/>
          </a:p>
          <a:p>
            <a:endParaRPr lang="fr-CA"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1762" y="341197"/>
            <a:ext cx="1905000" cy="1905000"/>
          </a:xfrm>
          <a:prstGeom prst="rect">
            <a:avLst/>
          </a:prstGeom>
        </p:spPr>
      </p:pic>
    </p:spTree>
    <p:extLst>
      <p:ext uri="{BB962C8B-B14F-4D97-AF65-F5344CB8AC3E}">
        <p14:creationId xmlns:p14="http://schemas.microsoft.com/office/powerpoint/2010/main" val="345008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Mission de Saga Jeunesse</a:t>
            </a:r>
          </a:p>
        </p:txBody>
      </p:sp>
      <p:sp>
        <p:nvSpPr>
          <p:cNvPr id="3" name="Espace réservé du contenu 2"/>
          <p:cNvSpPr>
            <a:spLocks noGrp="1"/>
          </p:cNvSpPr>
          <p:nvPr>
            <p:ph idx="1"/>
            <p:custDataLst>
              <p:tags r:id="rId2"/>
            </p:custDataLst>
          </p:nvPr>
        </p:nvSpPr>
        <p:spPr/>
        <p:txBody>
          <a:bodyPr>
            <a:normAutofit fontScale="70000" lnSpcReduction="20000"/>
          </a:bodyPr>
          <a:lstStyle/>
          <a:p>
            <a:pPr algn="just"/>
            <a:r>
              <a:rPr lang="fr-CA" dirty="0">
                <a:effectLst/>
              </a:rPr>
              <a:t>À titre d’organisme sans but lucratif, SAGA JEUNESSE entend offrir à ses deux points de services, des services qui visent à renforcer chez les enfants et les adolescents le sentiment d’identité et d’estime de soi, à appuyer ces derniers dans la recherche et l’acquisition d’autonomie personnelle à travers l’apprentissage de choix correspondants à leurs besoins fondamentaux, et à promouvoir le partage, l’entraide et un comportement social responsable. Par le biais de ses services, de son personnel d’animateurs et de ses équipements, SAGA JEUNESSE vise à prévenir chez les enfants et les adolescents la consommation de drogue, l’alcoolisme, la délinquance, le suicide de même que d’autres agissements ou conduites dommageables. </a:t>
            </a:r>
          </a:p>
          <a:p>
            <a:pPr algn="just"/>
            <a:r>
              <a:rPr lang="fr-CA" dirty="0">
                <a:effectLst/>
              </a:rPr>
              <a:t>À ces fins, SAGA JEUNESSE met sur pied des activités culturelles, sportives et sociales répondant aux besoins de sa clientèle, favorise et appuie la création et le maintien de relations interpersonnelles fructueuses et bénéfiques, établit un climat favorisant les liens familiaux et développe des liens avec d’autres groupes communautaires. </a:t>
            </a:r>
          </a:p>
          <a:p>
            <a:pPr algn="just"/>
            <a:r>
              <a:rPr lang="fr-CA" dirty="0">
                <a:effectLst/>
              </a:rPr>
              <a:t>SAGA JEUNESSE offre ses services principalement à une clientèle communautaire et de quartier et n’exige normalement aucun frais </a:t>
            </a:r>
            <a:r>
              <a:rPr lang="fr-CA" dirty="0" smtClean="0">
                <a:effectLst/>
              </a:rPr>
              <a:t>direct </a:t>
            </a:r>
            <a:r>
              <a:rPr lang="fr-CA" dirty="0">
                <a:effectLst/>
              </a:rPr>
              <a:t>ou </a:t>
            </a:r>
            <a:r>
              <a:rPr lang="fr-CA" dirty="0" smtClean="0">
                <a:effectLst/>
              </a:rPr>
              <a:t>indirect </a:t>
            </a:r>
            <a:r>
              <a:rPr lang="fr-CA" dirty="0">
                <a:effectLst/>
              </a:rPr>
              <a:t>pour la prestation desdits services.</a:t>
            </a:r>
          </a:p>
          <a:p>
            <a:endParaRPr lang="fr-CA" dirty="0"/>
          </a:p>
        </p:txBody>
      </p:sp>
    </p:spTree>
    <p:extLst>
      <p:ext uri="{BB962C8B-B14F-4D97-AF65-F5344CB8AC3E}">
        <p14:creationId xmlns:p14="http://schemas.microsoft.com/office/powerpoint/2010/main" val="3560778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Coordonnées de l’organisme</a:t>
            </a:r>
          </a:p>
        </p:txBody>
      </p:sp>
      <p:sp>
        <p:nvSpPr>
          <p:cNvPr id="3" name="Espace réservé du contenu 2"/>
          <p:cNvSpPr>
            <a:spLocks noGrp="1"/>
          </p:cNvSpPr>
          <p:nvPr>
            <p:ph idx="1"/>
            <p:custDataLst>
              <p:tags r:id="rId2"/>
            </p:custDataLst>
          </p:nvPr>
        </p:nvSpPr>
        <p:spPr/>
        <p:txBody>
          <a:bodyPr>
            <a:normAutofit fontScale="85000" lnSpcReduction="20000"/>
          </a:bodyPr>
          <a:lstStyle/>
          <a:p>
            <a:pPr marL="0" indent="0">
              <a:buNone/>
            </a:pPr>
            <a:r>
              <a:rPr lang="fr-CA" sz="2000" dirty="0"/>
              <a:t>Bureau de SAGA JEUNESSE et Maison de Jeunes Beaudry (siège social)</a:t>
            </a:r>
          </a:p>
          <a:p>
            <a:pPr marL="0" indent="0">
              <a:buNone/>
            </a:pPr>
            <a:r>
              <a:rPr lang="fr-CA" sz="2000" dirty="0"/>
              <a:t>23-a Rue St-Alexandre, Gatineau, J8V 1A8</a:t>
            </a:r>
          </a:p>
          <a:p>
            <a:pPr marL="0" indent="0">
              <a:buNone/>
            </a:pPr>
            <a:r>
              <a:rPr lang="fr-CA" sz="2000" dirty="0"/>
              <a:t>819 561.1240</a:t>
            </a:r>
          </a:p>
          <a:p>
            <a:pPr marL="0" indent="0">
              <a:buNone/>
            </a:pPr>
            <a:r>
              <a:rPr lang="fr-CA" sz="2000" dirty="0"/>
              <a:t>Adresse électronique </a:t>
            </a:r>
            <a:r>
              <a:rPr lang="fr-CA" sz="2000" dirty="0" smtClean="0"/>
              <a:t>: </a:t>
            </a:r>
            <a:r>
              <a:rPr lang="fr-CA" sz="2000" dirty="0">
                <a:hlinkClick r:id="rId4"/>
              </a:rPr>
              <a:t>direction@sagajeunesse.ca</a:t>
            </a:r>
            <a:endParaRPr lang="fr-CA" sz="2000" dirty="0"/>
          </a:p>
          <a:p>
            <a:endParaRPr lang="fr-CA" sz="2000" dirty="0"/>
          </a:p>
          <a:p>
            <a:pPr marL="0" indent="0">
              <a:buNone/>
            </a:pPr>
            <a:r>
              <a:rPr lang="fr-CA" sz="2000" dirty="0"/>
              <a:t>Maison de Jeunes Limbour</a:t>
            </a:r>
          </a:p>
          <a:p>
            <a:pPr marL="0" indent="0">
              <a:buNone/>
            </a:pPr>
            <a:r>
              <a:rPr lang="fr-CA" sz="2000" dirty="0"/>
              <a:t>288 chemin </a:t>
            </a:r>
            <a:r>
              <a:rPr lang="fr-CA" sz="2000" dirty="0" err="1"/>
              <a:t>Lebeaudy</a:t>
            </a:r>
            <a:r>
              <a:rPr lang="fr-CA" sz="2000" dirty="0"/>
              <a:t>, Gatineau, J8V 2H2</a:t>
            </a:r>
          </a:p>
          <a:p>
            <a:pPr marL="0" indent="0">
              <a:buNone/>
            </a:pPr>
            <a:r>
              <a:rPr lang="fr-CA" sz="2000" dirty="0"/>
              <a:t>819 561.1211</a:t>
            </a:r>
          </a:p>
          <a:p>
            <a:pPr marL="0" indent="0">
              <a:buNone/>
            </a:pPr>
            <a:endParaRPr lang="fr-CA" dirty="0"/>
          </a:p>
          <a:p>
            <a:pPr marL="0" indent="0">
              <a:buNone/>
            </a:pPr>
            <a:r>
              <a:rPr lang="fr-CA" sz="2000" dirty="0"/>
              <a:t>Site internet : </a:t>
            </a:r>
            <a:r>
              <a:rPr lang="fr-CA" sz="2000" dirty="0">
                <a:hlinkClick r:id="rId5"/>
              </a:rPr>
              <a:t>www.sagajeunesse.ca</a:t>
            </a:r>
            <a:endParaRPr lang="fr-CA" sz="2000" dirty="0"/>
          </a:p>
          <a:p>
            <a:pPr marL="0" indent="0">
              <a:buNone/>
            </a:pPr>
            <a:r>
              <a:rPr lang="fr-CA" sz="2000" dirty="0"/>
              <a:t>Page </a:t>
            </a:r>
            <a:r>
              <a:rPr lang="fr-CA" sz="2000" dirty="0" err="1"/>
              <a:t>facebook</a:t>
            </a:r>
            <a:r>
              <a:rPr lang="fr-CA" sz="2000" dirty="0"/>
              <a:t> : </a:t>
            </a:r>
            <a:r>
              <a:rPr lang="fr-CA" sz="2000" dirty="0" err="1"/>
              <a:t>sagajeunesse</a:t>
            </a:r>
            <a:endParaRPr lang="fr-CA" sz="2000" dirty="0"/>
          </a:p>
          <a:p>
            <a:pPr marL="0" indent="0">
              <a:buNone/>
            </a:pPr>
            <a:endParaRPr lang="fr-CA" dirty="0"/>
          </a:p>
          <a:p>
            <a:endParaRPr lang="fr-CA" dirty="0"/>
          </a:p>
        </p:txBody>
      </p:sp>
    </p:spTree>
    <p:extLst>
      <p:ext uri="{BB962C8B-B14F-4D97-AF65-F5344CB8AC3E}">
        <p14:creationId xmlns:p14="http://schemas.microsoft.com/office/powerpoint/2010/main" val="1007106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Heures d’ouverture</a:t>
            </a:r>
          </a:p>
        </p:txBody>
      </p:sp>
      <p:sp>
        <p:nvSpPr>
          <p:cNvPr id="3" name="Espace réservé du contenu 2"/>
          <p:cNvSpPr>
            <a:spLocks noGrp="1"/>
          </p:cNvSpPr>
          <p:nvPr>
            <p:ph idx="1"/>
            <p:custDataLst>
              <p:tags r:id="rId2"/>
            </p:custDataLst>
          </p:nvPr>
        </p:nvSpPr>
        <p:spPr/>
        <p:txBody>
          <a:bodyPr>
            <a:normAutofit fontScale="70000" lnSpcReduction="20000"/>
          </a:bodyPr>
          <a:lstStyle/>
          <a:p>
            <a:pPr marL="0" indent="0">
              <a:buNone/>
            </a:pPr>
            <a:r>
              <a:rPr lang="fr-CA" dirty="0"/>
              <a:t>Bureau administratif (Centre Communautaire Saga, 23-a rue St-Alexandre)</a:t>
            </a:r>
          </a:p>
          <a:p>
            <a:pPr marL="0" indent="0">
              <a:buNone/>
            </a:pPr>
            <a:r>
              <a:rPr lang="fr-CA" dirty="0"/>
              <a:t>Lundi au jeudi de 8h à 16h</a:t>
            </a:r>
          </a:p>
          <a:p>
            <a:endParaRPr lang="fr-CA" dirty="0"/>
          </a:p>
          <a:p>
            <a:pPr marL="0" indent="0">
              <a:buNone/>
            </a:pPr>
            <a:r>
              <a:rPr lang="fr-CA" dirty="0"/>
              <a:t>Maison de jeunes Beaudry</a:t>
            </a:r>
          </a:p>
          <a:p>
            <a:pPr marL="0" indent="0">
              <a:buNone/>
            </a:pPr>
            <a:r>
              <a:rPr lang="fr-CA" dirty="0"/>
              <a:t>Lundi au jeudi de 18h à 21h (ouverture également le dernier vendredi de chaque mois)</a:t>
            </a:r>
          </a:p>
          <a:p>
            <a:endParaRPr lang="fr-CA" dirty="0"/>
          </a:p>
          <a:p>
            <a:pPr marL="0" indent="0">
              <a:buNone/>
            </a:pPr>
            <a:r>
              <a:rPr lang="fr-CA" dirty="0"/>
              <a:t>Aide aux devoirs (devoirs en folie) du lundi au jeudi de 15h45 à </a:t>
            </a:r>
            <a:r>
              <a:rPr lang="fr-CA" dirty="0" smtClean="0"/>
              <a:t>18h, d’octobre 2016 à mai 2017</a:t>
            </a:r>
            <a:endParaRPr lang="fr-CA" dirty="0"/>
          </a:p>
          <a:p>
            <a:endParaRPr lang="fr-CA" dirty="0"/>
          </a:p>
          <a:p>
            <a:pPr marL="0" indent="0">
              <a:buNone/>
            </a:pPr>
            <a:r>
              <a:rPr lang="fr-CA" dirty="0"/>
              <a:t>Maison de jeunes Limbour</a:t>
            </a:r>
          </a:p>
          <a:p>
            <a:pPr marL="0" indent="0">
              <a:buNone/>
            </a:pPr>
            <a:r>
              <a:rPr lang="fr-CA" dirty="0"/>
              <a:t>Lundi au jeudi de 18h30 à 21h30</a:t>
            </a:r>
          </a:p>
        </p:txBody>
      </p:sp>
    </p:spTree>
    <p:extLst>
      <p:ext uri="{BB962C8B-B14F-4D97-AF65-F5344CB8AC3E}">
        <p14:creationId xmlns:p14="http://schemas.microsoft.com/office/powerpoint/2010/main" val="2371764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Mot du président</a:t>
            </a:r>
          </a:p>
        </p:txBody>
      </p:sp>
      <p:sp>
        <p:nvSpPr>
          <p:cNvPr id="3" name="Espace réservé du contenu 2"/>
          <p:cNvSpPr>
            <a:spLocks noGrp="1"/>
          </p:cNvSpPr>
          <p:nvPr>
            <p:ph idx="1"/>
            <p:custDataLst>
              <p:tags r:id="rId2"/>
            </p:custDataLst>
          </p:nvPr>
        </p:nvSpPr>
        <p:spPr/>
        <p:txBody>
          <a:bodyPr>
            <a:normAutofit fontScale="62500" lnSpcReduction="20000"/>
          </a:bodyPr>
          <a:lstStyle/>
          <a:p>
            <a:pPr marL="0" indent="0" algn="just">
              <a:buNone/>
            </a:pPr>
            <a:r>
              <a:rPr lang="fr-CA" dirty="0">
                <a:effectLst/>
              </a:rPr>
              <a:t>J’ai joint Saga Jeunesse depuis peu pour les objectifs que l’organisme poursuit et plus particulièrement pour la clientèle qu’elle vise, nos jeunes. J’aime bien l’idée d’appuyer la démarche d’un organisme qui voit au développement des jeunes. Je garde à l’esprit qu’ils sont notre relève ainsi que les citoyens de demain.</a:t>
            </a:r>
          </a:p>
          <a:p>
            <a:pPr marL="0" indent="0" algn="just">
              <a:buNone/>
            </a:pPr>
            <a:r>
              <a:rPr lang="fr-CA" dirty="0">
                <a:effectLst/>
              </a:rPr>
              <a:t>Depuis mon arrivée, j’observe au sein de l’organisme des personnes engagées et qui ont le goût de contribuer à l’amélioration de leur communauté. J’y vois également une nouvelle direction remplie d’enthousiasme, de projets et de nouveaux défis.</a:t>
            </a:r>
          </a:p>
          <a:p>
            <a:pPr marL="0" indent="0" algn="just">
              <a:buNone/>
            </a:pPr>
            <a:r>
              <a:rPr lang="fr-CA" dirty="0">
                <a:effectLst/>
              </a:rPr>
              <a:t>Saga contribue à la réussite et à la persévérance scolaire de nos jeunes, au niveau du savoir, par le biais de son programme d’aide aux devoirs.</a:t>
            </a:r>
          </a:p>
          <a:p>
            <a:pPr marL="0" indent="0" algn="just">
              <a:buNone/>
            </a:pPr>
            <a:r>
              <a:rPr lang="fr-CA" dirty="0">
                <a:effectLst/>
              </a:rPr>
              <a:t>Saga contribue à outiller nos jeunes pour l’avenir, au niveau du savoir-être, par le biais de ses activités à la maison de </a:t>
            </a:r>
            <a:r>
              <a:rPr lang="fr-CA" dirty="0" smtClean="0">
                <a:effectLst/>
              </a:rPr>
              <a:t>jeunes.</a:t>
            </a:r>
            <a:endParaRPr lang="fr-CA" dirty="0">
              <a:effectLst/>
            </a:endParaRPr>
          </a:p>
          <a:p>
            <a:pPr marL="0" indent="0" algn="just">
              <a:buNone/>
            </a:pPr>
            <a:r>
              <a:rPr lang="fr-CA" dirty="0">
                <a:effectLst/>
              </a:rPr>
              <a:t>L’année qui vient de se terminer m’a donné un bref aperçu de l’organisme et de sa contribution positive dans la communauté. L’année qui débute s’annonce, quant à elle, remplie de nouveaux défis, de nouvelles opportunités et d’une ouverture accrue au sein de sa communauté.</a:t>
            </a:r>
          </a:p>
          <a:p>
            <a:pPr marL="0" indent="0">
              <a:buNone/>
            </a:pPr>
            <a:r>
              <a:rPr lang="fr-CA" dirty="0">
                <a:effectLst/>
              </a:rPr>
              <a:t>Marcel Lapointe</a:t>
            </a:r>
          </a:p>
          <a:p>
            <a:pPr marL="0" indent="0">
              <a:buNone/>
            </a:pPr>
            <a:r>
              <a:rPr lang="fr-CA" dirty="0">
                <a:effectLst/>
              </a:rPr>
              <a:t>Président du C.A.</a:t>
            </a:r>
          </a:p>
          <a:p>
            <a:endParaRPr lang="fr-CA" dirty="0"/>
          </a:p>
        </p:txBody>
      </p:sp>
    </p:spTree>
    <p:extLst>
      <p:ext uri="{BB962C8B-B14F-4D97-AF65-F5344CB8AC3E}">
        <p14:creationId xmlns:p14="http://schemas.microsoft.com/office/powerpoint/2010/main" val="2412601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Mot du directeur</a:t>
            </a:r>
          </a:p>
        </p:txBody>
      </p:sp>
      <p:sp>
        <p:nvSpPr>
          <p:cNvPr id="3" name="Espace réservé du contenu 2"/>
          <p:cNvSpPr>
            <a:spLocks noGrp="1"/>
          </p:cNvSpPr>
          <p:nvPr>
            <p:ph idx="1"/>
            <p:custDataLst>
              <p:tags r:id="rId2"/>
            </p:custDataLst>
          </p:nvPr>
        </p:nvSpPr>
        <p:spPr/>
        <p:txBody>
          <a:bodyPr>
            <a:normAutofit fontScale="77500" lnSpcReduction="20000"/>
          </a:bodyPr>
          <a:lstStyle/>
          <a:p>
            <a:pPr marL="0" indent="0" algn="just">
              <a:buNone/>
            </a:pPr>
            <a:r>
              <a:rPr lang="fr-CA" dirty="0"/>
              <a:t>Je suis arrivé en poste à la fin du mois de mars de cette année, je reprends la direction d’un organisme qui fête ses 35 ans d’existence en octobre 2017, je m’engage donc à continuer les efforts de l’ancienne direction afin d’augmenter encore plus l’offre de services de Saga Jeunesse et de faire connaître celui-ci à l’ensemble de la communauté du quartier et de la ville de Gatineau. </a:t>
            </a:r>
          </a:p>
          <a:p>
            <a:pPr marL="0" indent="0" algn="just">
              <a:buNone/>
            </a:pPr>
            <a:r>
              <a:rPr lang="fr-CA" dirty="0"/>
              <a:t>Par ailleurs, je tiens également à remercier Josianne Franche Lacoursière, l’ancienne directrice de Saga pour ces 8 ans </a:t>
            </a:r>
            <a:r>
              <a:rPr lang="fr-CA" dirty="0" smtClean="0"/>
              <a:t>passés </a:t>
            </a:r>
            <a:r>
              <a:rPr lang="fr-CA" dirty="0"/>
              <a:t>au sein de l’organisme. Bonne chance dans tes nouveaux défis Josianne et sache que je suis fier de reprendre la direction de cet organisme que tu as su faire grandir tout le long de ses années passées à travailler ici.</a:t>
            </a:r>
          </a:p>
          <a:p>
            <a:pPr marL="0" indent="0" algn="just">
              <a:buNone/>
            </a:pPr>
            <a:r>
              <a:rPr lang="fr-CA" dirty="0"/>
              <a:t>Merci aussi aux membres du CA pour leur beau travail en collaboration avec moi et l’équipe d’animateurs et longue vie à Saga Jeunesse.</a:t>
            </a:r>
          </a:p>
          <a:p>
            <a:pPr marL="0" indent="0" algn="just">
              <a:buNone/>
            </a:pPr>
            <a:endParaRPr lang="fr-CA" dirty="0"/>
          </a:p>
          <a:p>
            <a:pPr marL="0" indent="0" algn="just">
              <a:buNone/>
            </a:pPr>
            <a:r>
              <a:rPr lang="fr-CA" dirty="0"/>
              <a:t>Benjamin Dumont, </a:t>
            </a:r>
            <a:endParaRPr lang="fr-CA" dirty="0" smtClean="0"/>
          </a:p>
          <a:p>
            <a:pPr marL="0" indent="0" algn="just">
              <a:buNone/>
            </a:pPr>
            <a:r>
              <a:rPr lang="fr-CA" dirty="0" smtClean="0"/>
              <a:t>Directeur </a:t>
            </a:r>
            <a:r>
              <a:rPr lang="fr-CA" dirty="0"/>
              <a:t>de </a:t>
            </a:r>
            <a:r>
              <a:rPr lang="fr-CA" dirty="0" smtClean="0"/>
              <a:t>SAGA JEUNESSE depuis </a:t>
            </a:r>
            <a:r>
              <a:rPr lang="fr-CA" dirty="0"/>
              <a:t>le 19 mars 2017</a:t>
            </a:r>
          </a:p>
        </p:txBody>
      </p:sp>
    </p:spTree>
    <p:extLst>
      <p:ext uri="{BB962C8B-B14F-4D97-AF65-F5344CB8AC3E}">
        <p14:creationId xmlns:p14="http://schemas.microsoft.com/office/powerpoint/2010/main" val="2931689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Membres du CA</a:t>
            </a:r>
          </a:p>
        </p:txBody>
      </p:sp>
      <p:sp>
        <p:nvSpPr>
          <p:cNvPr id="3" name="Espace réservé du contenu 2"/>
          <p:cNvSpPr>
            <a:spLocks noGrp="1"/>
          </p:cNvSpPr>
          <p:nvPr>
            <p:ph idx="1"/>
            <p:custDataLst>
              <p:tags r:id="rId2"/>
            </p:custDataLst>
          </p:nvPr>
        </p:nvSpPr>
        <p:spPr/>
        <p:txBody>
          <a:bodyPr>
            <a:normAutofit fontScale="85000" lnSpcReduction="20000"/>
          </a:bodyPr>
          <a:lstStyle/>
          <a:p>
            <a:pPr marL="0" indent="0" algn="just">
              <a:buNone/>
            </a:pPr>
            <a:r>
              <a:rPr lang="fr-CA" dirty="0">
                <a:effectLst>
                  <a:outerShdw blurRad="38100" dist="38100" dir="2700000" algn="tl">
                    <a:srgbClr val="000000">
                      <a:alpha val="43137"/>
                    </a:srgbClr>
                  </a:outerShdw>
                </a:effectLst>
              </a:rPr>
              <a:t>Les membres du conseil d’administration ont à cœur la situation des jeunes et veulent mettre à profit leurs expertises et leurs compétences </a:t>
            </a:r>
            <a:r>
              <a:rPr lang="fr-CA" dirty="0" smtClean="0">
                <a:effectLst>
                  <a:outerShdw blurRad="38100" dist="38100" dir="2700000" algn="tl">
                    <a:srgbClr val="000000">
                      <a:alpha val="43137"/>
                    </a:srgbClr>
                  </a:outerShdw>
                </a:effectLst>
              </a:rPr>
              <a:t>respectives </a:t>
            </a:r>
            <a:r>
              <a:rPr lang="fr-CA" dirty="0">
                <a:effectLst>
                  <a:outerShdw blurRad="38100" dist="38100" dir="2700000" algn="tl">
                    <a:srgbClr val="000000">
                      <a:alpha val="43137"/>
                    </a:srgbClr>
                  </a:outerShdw>
                </a:effectLst>
              </a:rPr>
              <a:t>en s’investissant dans l’administration de  SAGA JEUNESSE. Leurs temps et leurs connaissances sont précieux pour enrichir le fonctionnement de Saga Jeunesse et nous tenons à les remercier pour ce qu’ils font au sein de l’organisme</a:t>
            </a:r>
          </a:p>
          <a:p>
            <a:pPr marL="0" indent="0">
              <a:buNone/>
            </a:pPr>
            <a:endParaRPr lang="fr-CA" dirty="0"/>
          </a:p>
          <a:p>
            <a:r>
              <a:rPr lang="fr-CA" dirty="0"/>
              <a:t>Marcel Lapointe, président</a:t>
            </a:r>
          </a:p>
          <a:p>
            <a:r>
              <a:rPr lang="fr-CA" dirty="0"/>
              <a:t>Elizabeth Delisle, trésorière</a:t>
            </a:r>
          </a:p>
          <a:p>
            <a:r>
              <a:rPr lang="fr-CA" dirty="0"/>
              <a:t>Annie-Claude Nadeau, secrétaire </a:t>
            </a:r>
          </a:p>
          <a:p>
            <a:r>
              <a:rPr lang="fr-CA" dirty="0"/>
              <a:t>Elena Hristovska, représentante du personnel </a:t>
            </a:r>
          </a:p>
          <a:p>
            <a:r>
              <a:rPr lang="fr-CA" dirty="0"/>
              <a:t>Benoit Levesque, administrateur </a:t>
            </a:r>
          </a:p>
          <a:p>
            <a:r>
              <a:rPr lang="fr-CA" dirty="0"/>
              <a:t>Dumont Benjamin, administrateur (directeur de Saga Jeunesse)</a:t>
            </a:r>
          </a:p>
          <a:p>
            <a:endParaRPr lang="fr-CA" dirty="0"/>
          </a:p>
          <a:p>
            <a:endParaRPr lang="fr-CA" dirty="0"/>
          </a:p>
        </p:txBody>
      </p:sp>
    </p:spTree>
    <p:extLst>
      <p:ext uri="{BB962C8B-B14F-4D97-AF65-F5344CB8AC3E}">
        <p14:creationId xmlns:p14="http://schemas.microsoft.com/office/powerpoint/2010/main" val="2127406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a:t>Membres du personnel</a:t>
            </a:r>
          </a:p>
        </p:txBody>
      </p:sp>
      <p:sp>
        <p:nvSpPr>
          <p:cNvPr id="3" name="Espace réservé du contenu 2"/>
          <p:cNvSpPr>
            <a:spLocks noGrp="1"/>
          </p:cNvSpPr>
          <p:nvPr>
            <p:ph idx="1"/>
            <p:custDataLst>
              <p:tags r:id="rId2"/>
            </p:custDataLst>
          </p:nvPr>
        </p:nvSpPr>
        <p:spPr/>
        <p:txBody>
          <a:bodyPr>
            <a:normAutofit fontScale="77500" lnSpcReduction="20000"/>
          </a:bodyPr>
          <a:lstStyle/>
          <a:p>
            <a:r>
              <a:rPr lang="fr-CA" dirty="0"/>
              <a:t>Josianne </a:t>
            </a:r>
            <a:r>
              <a:rPr lang="fr-CA" dirty="0" smtClean="0"/>
              <a:t>Franche </a:t>
            </a:r>
            <a:r>
              <a:rPr lang="fr-CA" dirty="0"/>
              <a:t>Lacoursière (directrice jusqu’au 18 mars)</a:t>
            </a:r>
          </a:p>
          <a:p>
            <a:r>
              <a:rPr lang="fr-CA" dirty="0"/>
              <a:t>Benjamin Dumont, directeur en poste</a:t>
            </a:r>
          </a:p>
          <a:p>
            <a:endParaRPr lang="fr-CA" dirty="0"/>
          </a:p>
          <a:p>
            <a:pPr marL="0" indent="0">
              <a:buNone/>
            </a:pPr>
            <a:r>
              <a:rPr lang="fr-CA" dirty="0"/>
              <a:t>Animateurs</a:t>
            </a:r>
          </a:p>
          <a:p>
            <a:r>
              <a:rPr lang="fr-CA" dirty="0"/>
              <a:t>Yvanie Trudel</a:t>
            </a:r>
          </a:p>
          <a:p>
            <a:r>
              <a:rPr lang="fr-CA" dirty="0"/>
              <a:t>Marie-Laure Trudel</a:t>
            </a:r>
          </a:p>
          <a:p>
            <a:r>
              <a:rPr lang="fr-CA" dirty="0"/>
              <a:t>Katia Courchesne</a:t>
            </a:r>
          </a:p>
          <a:p>
            <a:r>
              <a:rPr lang="fr-CA" dirty="0"/>
              <a:t>Claudia Rojas</a:t>
            </a:r>
          </a:p>
          <a:p>
            <a:r>
              <a:rPr lang="fr-CA" dirty="0"/>
              <a:t>Elena Hristovska</a:t>
            </a:r>
          </a:p>
          <a:p>
            <a:r>
              <a:rPr lang="fr-CA" dirty="0"/>
              <a:t>Benoit Lallier</a:t>
            </a:r>
          </a:p>
          <a:p>
            <a:r>
              <a:rPr lang="fr-CA" dirty="0"/>
              <a:t>Sophie </a:t>
            </a:r>
            <a:r>
              <a:rPr lang="fr-CA" dirty="0" err="1"/>
              <a:t>Desousa</a:t>
            </a:r>
            <a:endParaRPr lang="fr-CA" dirty="0"/>
          </a:p>
        </p:txBody>
      </p:sp>
    </p:spTree>
    <p:extLst>
      <p:ext uri="{BB962C8B-B14F-4D97-AF65-F5344CB8AC3E}">
        <p14:creationId xmlns:p14="http://schemas.microsoft.com/office/powerpoint/2010/main" val="30416359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emplate>TM04033917[[fn=Berlin]]</Template>
  <TotalTime>1676</TotalTime>
  <Words>1492</Words>
  <Application>Microsoft Office PowerPoint</Application>
  <PresentationFormat>Grand écran</PresentationFormat>
  <Paragraphs>242</Paragraphs>
  <Slides>25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Arial</vt:lpstr>
      <vt:lpstr>Calibri</vt:lpstr>
      <vt:lpstr>Calibri Light</vt:lpstr>
      <vt:lpstr>Times New Roman</vt:lpstr>
      <vt:lpstr>Trebuchet MS</vt:lpstr>
      <vt:lpstr>Berlin</vt:lpstr>
      <vt:lpstr>Rapport annuel</vt:lpstr>
      <vt:lpstr>Table des matières</vt:lpstr>
      <vt:lpstr>Mission de Saga Jeunesse</vt:lpstr>
      <vt:lpstr>Coordonnées de l’organisme</vt:lpstr>
      <vt:lpstr>Heures d’ouverture</vt:lpstr>
      <vt:lpstr>Mot du président</vt:lpstr>
      <vt:lpstr>Mot du directeur</vt:lpstr>
      <vt:lpstr>Membres du CA</vt:lpstr>
      <vt:lpstr>Membres du personnel</vt:lpstr>
      <vt:lpstr>Nos activités</vt:lpstr>
      <vt:lpstr>Animation de parc</vt:lpstr>
      <vt:lpstr>L’aide aux devoirs </vt:lpstr>
      <vt:lpstr>Nos maisons de jeunes</vt:lpstr>
      <vt:lpstr>Les activités en maison de jeunes</vt:lpstr>
      <vt:lpstr>Maison de jeunes Beaudry</vt:lpstr>
      <vt:lpstr>Maisons de jeunes Limbour</vt:lpstr>
      <vt:lpstr>Partenaires</vt:lpstr>
      <vt:lpstr>Le financement</vt:lpstr>
      <vt:lpstr>États financiers 2016-2017</vt:lpstr>
      <vt:lpstr>États financiers 2016-2017</vt:lpstr>
      <vt:lpstr>États financiers 2016-2017</vt:lpstr>
      <vt:lpstr>États financiers 2016-2017</vt:lpstr>
      <vt:lpstr>Présentation PowerPoint</vt:lpstr>
      <vt:lpstr>Nos objectifs pour l’année 2017-2018</vt:lpstr>
      <vt:lpstr>Remerciements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Rapport Annuel  Saga Jeunesse</dc:title>
  <dc:creator>Saga Jeunesse</dc:creator>
  <cp:lastModifiedBy>Marcel Lapointe</cp:lastModifiedBy>
  <cp:revision>44</cp:revision>
  <dcterms:created xsi:type="dcterms:W3CDTF">2017-06-06T14:01:03Z</dcterms:created>
  <dcterms:modified xsi:type="dcterms:W3CDTF">2018-06-02T15:42:53Z</dcterms:modified>
</cp:coreProperties>
</file>